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34"/>
  </p:notesMasterIdLst>
  <p:sldIdLst>
    <p:sldId id="256" r:id="rId5"/>
    <p:sldId id="257" r:id="rId6"/>
    <p:sldId id="324" r:id="rId7"/>
    <p:sldId id="432" r:id="rId8"/>
    <p:sldId id="433" r:id="rId9"/>
    <p:sldId id="434" r:id="rId10"/>
    <p:sldId id="440" r:id="rId11"/>
    <p:sldId id="441" r:id="rId12"/>
    <p:sldId id="436" r:id="rId13"/>
    <p:sldId id="437" r:id="rId14"/>
    <p:sldId id="298" r:id="rId15"/>
    <p:sldId id="300" r:id="rId16"/>
    <p:sldId id="439" r:id="rId17"/>
    <p:sldId id="427" r:id="rId18"/>
    <p:sldId id="356" r:id="rId19"/>
    <p:sldId id="357" r:id="rId20"/>
    <p:sldId id="259" r:id="rId21"/>
    <p:sldId id="460" r:id="rId22"/>
    <p:sldId id="461" r:id="rId23"/>
    <p:sldId id="320" r:id="rId24"/>
    <p:sldId id="262" r:id="rId25"/>
    <p:sldId id="263" r:id="rId26"/>
    <p:sldId id="264" r:id="rId27"/>
    <p:sldId id="431" r:id="rId28"/>
    <p:sldId id="379" r:id="rId29"/>
    <p:sldId id="261" r:id="rId30"/>
    <p:sldId id="442" r:id="rId31"/>
    <p:sldId id="443" r:id="rId32"/>
    <p:sldId id="430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6"/>
    <p:restoredTop sz="98073"/>
  </p:normalViewPr>
  <p:slideViewPr>
    <p:cSldViewPr snapToGrid="0">
      <p:cViewPr>
        <p:scale>
          <a:sx n="230" d="100"/>
          <a:sy n="230" d="100"/>
        </p:scale>
        <p:origin x="36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A23BA-AD6F-4990-A50C-6B7D6602CD97}" type="doc">
      <dgm:prSet loTypeId="urn:microsoft.com/office/officeart/2008/layout/VerticalCurvedList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FD30F899-75E8-4425-95E7-10287E81DCD6}">
      <dgm:prSet phldrT="[Texte]" custT="1"/>
      <dgm:spPr/>
      <dgm:t>
        <a:bodyPr/>
        <a:lstStyle/>
        <a:p>
          <a:r>
            <a:rPr lang="en-US" sz="2400" dirty="0">
              <a:latin typeface="+mn-lt"/>
              <a:ea typeface="Montserrat" pitchFamily="34" charset="-122"/>
              <a:cs typeface="Montserrat" pitchFamily="34" charset="-120"/>
            </a:rPr>
            <a:t>10 experts covering pharmacology, modeling, PK/PD, bio-informatics and new advanced methodologies (NAMs)</a:t>
          </a:r>
          <a:endParaRPr lang="fr-FR" sz="2400" dirty="0">
            <a:latin typeface="+mn-lt"/>
          </a:endParaRPr>
        </a:p>
      </dgm:t>
    </dgm:pt>
    <dgm:pt modelId="{C498FD83-9549-44A1-B394-A76B3E1500F4}" type="parTrans" cxnId="{9B831CD5-E4A5-416E-AB50-A3AD23436027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7EBC0399-2DBB-4D6F-9EAD-C45783B49511}" type="sibTrans" cxnId="{9B831CD5-E4A5-416E-AB50-A3AD23436027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CA9A654D-1C8B-4E21-B314-09982974BDBE}">
      <dgm:prSet phldrT="[Texte]" custT="1"/>
      <dgm:spPr/>
      <dgm:t>
        <a:bodyPr/>
        <a:lstStyle/>
        <a:p>
          <a:r>
            <a:rPr lang="en-US" sz="2400" dirty="0">
              <a:latin typeface="+mn-lt"/>
              <a:ea typeface="Montserrat" pitchFamily="34" charset="-122"/>
              <a:cs typeface="Montserrat" pitchFamily="34" charset="-120"/>
            </a:rPr>
            <a:t>INSERM, CNRS, INRAE, Universities and research institutes working together</a:t>
          </a:r>
          <a:endParaRPr lang="fr-FR" sz="2400" dirty="0">
            <a:latin typeface="+mn-lt"/>
          </a:endParaRPr>
        </a:p>
      </dgm:t>
    </dgm:pt>
    <dgm:pt modelId="{C5047D79-B842-45F7-BA33-26404C3C5306}" type="parTrans" cxnId="{668A5516-AD3E-4A9B-B415-6DA033473B0A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EA4C9A71-7C63-468F-A834-8DFB217A072C}" type="sibTrans" cxnId="{668A5516-AD3E-4A9B-B415-6DA033473B0A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7770E5A1-BF39-4A37-9F39-5DD98EA2CFBF}">
      <dgm:prSet phldrT="[Texte]" custT="1"/>
      <dgm:spPr/>
      <dgm:t>
        <a:bodyPr/>
        <a:lstStyle/>
        <a:p>
          <a:r>
            <a:rPr lang="en-US" sz="2400" dirty="0">
              <a:latin typeface="+mn-lt"/>
              <a:ea typeface="Montserrat" pitchFamily="34" charset="-122"/>
              <a:cs typeface="Montserrat" pitchFamily="34" charset="-120"/>
            </a:rPr>
            <a:t>Pharmacometrics, antimicrobial resistance, </a:t>
          </a:r>
          <a:r>
            <a:rPr lang="en-US" sz="2400" dirty="0" err="1">
              <a:latin typeface="+mn-lt"/>
              <a:ea typeface="Montserrat" pitchFamily="34" charset="-122"/>
              <a:cs typeface="Montserrat" pitchFamily="34" charset="-120"/>
            </a:rPr>
            <a:t>organoïds</a:t>
          </a:r>
          <a:r>
            <a:rPr lang="en-US" sz="2400" dirty="0">
              <a:latin typeface="+mn-lt"/>
              <a:ea typeface="Montserrat" pitchFamily="34" charset="-122"/>
              <a:cs typeface="Montserrat" pitchFamily="34" charset="-120"/>
            </a:rPr>
            <a:t>, vectorization and personalized medicine</a:t>
          </a:r>
          <a:endParaRPr lang="fr-FR" sz="2400" dirty="0">
            <a:latin typeface="+mn-lt"/>
          </a:endParaRPr>
        </a:p>
      </dgm:t>
    </dgm:pt>
    <dgm:pt modelId="{A3B9E6BB-D337-41F6-9797-5939E384CDD5}" type="parTrans" cxnId="{E12AD3E3-4B86-4397-AA7C-9CCC98D4D92E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C184E1FF-C249-4661-A98B-0F063FD3DAB6}" type="sibTrans" cxnId="{E12AD3E3-4B86-4397-AA7C-9CCC98D4D92E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3A25B3CC-9ED4-4DB3-9CE2-82744B49454C}" type="pres">
      <dgm:prSet presAssocID="{2DEA23BA-AD6F-4990-A50C-6B7D6602CD97}" presName="Name0" presStyleCnt="0">
        <dgm:presLayoutVars>
          <dgm:chMax val="7"/>
          <dgm:chPref val="7"/>
          <dgm:dir/>
        </dgm:presLayoutVars>
      </dgm:prSet>
      <dgm:spPr/>
    </dgm:pt>
    <dgm:pt modelId="{28A40701-89EA-456D-ADCC-E6924C0B873B}" type="pres">
      <dgm:prSet presAssocID="{2DEA23BA-AD6F-4990-A50C-6B7D6602CD97}" presName="Name1" presStyleCnt="0"/>
      <dgm:spPr/>
    </dgm:pt>
    <dgm:pt modelId="{CCEA875E-2B92-45D4-9825-424DA0158DEA}" type="pres">
      <dgm:prSet presAssocID="{2DEA23BA-AD6F-4990-A50C-6B7D6602CD97}" presName="cycle" presStyleCnt="0"/>
      <dgm:spPr/>
    </dgm:pt>
    <dgm:pt modelId="{7E20FE07-EDD3-4F3E-8A3E-37BC3BFEC826}" type="pres">
      <dgm:prSet presAssocID="{2DEA23BA-AD6F-4990-A50C-6B7D6602CD97}" presName="srcNode" presStyleLbl="node1" presStyleIdx="0" presStyleCnt="3"/>
      <dgm:spPr/>
    </dgm:pt>
    <dgm:pt modelId="{D0BA9A8F-029A-41BE-9B4C-115CD01DAF53}" type="pres">
      <dgm:prSet presAssocID="{2DEA23BA-AD6F-4990-A50C-6B7D6602CD97}" presName="conn" presStyleLbl="parChTrans1D2" presStyleIdx="0" presStyleCnt="1"/>
      <dgm:spPr/>
    </dgm:pt>
    <dgm:pt modelId="{7ED497B2-B514-4739-95EE-CE3A60212B10}" type="pres">
      <dgm:prSet presAssocID="{2DEA23BA-AD6F-4990-A50C-6B7D6602CD97}" presName="extraNode" presStyleLbl="node1" presStyleIdx="0" presStyleCnt="3"/>
      <dgm:spPr/>
    </dgm:pt>
    <dgm:pt modelId="{63B134FF-ADB7-48FA-9346-C2F2E811FABB}" type="pres">
      <dgm:prSet presAssocID="{2DEA23BA-AD6F-4990-A50C-6B7D6602CD97}" presName="dstNode" presStyleLbl="node1" presStyleIdx="0" presStyleCnt="3"/>
      <dgm:spPr/>
    </dgm:pt>
    <dgm:pt modelId="{3281715A-9A95-4F30-843B-C311C666228B}" type="pres">
      <dgm:prSet presAssocID="{FD30F899-75E8-4425-95E7-10287E81DCD6}" presName="text_1" presStyleLbl="node1" presStyleIdx="0" presStyleCnt="3" custLinFactNeighborX="-978" custLinFactNeighborY="-7016">
        <dgm:presLayoutVars>
          <dgm:bulletEnabled val="1"/>
        </dgm:presLayoutVars>
      </dgm:prSet>
      <dgm:spPr/>
    </dgm:pt>
    <dgm:pt modelId="{C74E4CAF-98FD-461A-B785-178DD8189221}" type="pres">
      <dgm:prSet presAssocID="{FD30F899-75E8-4425-95E7-10287E81DCD6}" presName="accent_1" presStyleCnt="0"/>
      <dgm:spPr/>
    </dgm:pt>
    <dgm:pt modelId="{54F608B5-D5EB-48E9-9AA4-921529326AAC}" type="pres">
      <dgm:prSet presAssocID="{FD30F899-75E8-4425-95E7-10287E81DCD6}" presName="accentRepeatNode" presStyleLbl="solidFgAcc1" presStyleIdx="0" presStyleCnt="3" custScaleX="108687" custScaleY="102219"/>
      <dgm:spPr/>
    </dgm:pt>
    <dgm:pt modelId="{48775AAC-1009-48F1-91CD-AC0658E15DB7}" type="pres">
      <dgm:prSet presAssocID="{CA9A654D-1C8B-4E21-B314-09982974BDBE}" presName="text_2" presStyleLbl="node1" presStyleIdx="1" presStyleCnt="3">
        <dgm:presLayoutVars>
          <dgm:bulletEnabled val="1"/>
        </dgm:presLayoutVars>
      </dgm:prSet>
      <dgm:spPr/>
    </dgm:pt>
    <dgm:pt modelId="{A4E2A676-EDF4-47AF-A340-1EE133F4273F}" type="pres">
      <dgm:prSet presAssocID="{CA9A654D-1C8B-4E21-B314-09982974BDBE}" presName="accent_2" presStyleCnt="0"/>
      <dgm:spPr/>
    </dgm:pt>
    <dgm:pt modelId="{E58A5E6A-86F7-46EB-8677-DDEF7EEA1655}" type="pres">
      <dgm:prSet presAssocID="{CA9A654D-1C8B-4E21-B314-09982974BDBE}" presName="accentRepeatNode" presStyleLbl="solidFgAcc1" presStyleIdx="1" presStyleCnt="3"/>
      <dgm:spPr/>
    </dgm:pt>
    <dgm:pt modelId="{000FE817-16CB-4706-9486-1223F28CCA50}" type="pres">
      <dgm:prSet presAssocID="{7770E5A1-BF39-4A37-9F39-5DD98EA2CFBF}" presName="text_3" presStyleLbl="node1" presStyleIdx="2" presStyleCnt="3">
        <dgm:presLayoutVars>
          <dgm:bulletEnabled val="1"/>
        </dgm:presLayoutVars>
      </dgm:prSet>
      <dgm:spPr/>
    </dgm:pt>
    <dgm:pt modelId="{5223708D-8950-4116-8A9E-9C0D1D3438D1}" type="pres">
      <dgm:prSet presAssocID="{7770E5A1-BF39-4A37-9F39-5DD98EA2CFBF}" presName="accent_3" presStyleCnt="0"/>
      <dgm:spPr/>
    </dgm:pt>
    <dgm:pt modelId="{55F0EA01-7761-44F2-86B3-37BD835E297E}" type="pres">
      <dgm:prSet presAssocID="{7770E5A1-BF39-4A37-9F39-5DD98EA2CFBF}" presName="accentRepeatNode" presStyleLbl="solidFgAcc1" presStyleIdx="2" presStyleCnt="3"/>
      <dgm:spPr/>
    </dgm:pt>
  </dgm:ptLst>
  <dgm:cxnLst>
    <dgm:cxn modelId="{B42F640B-B579-4F7C-9BD3-6187DAC78AE2}" type="presOf" srcId="{2DEA23BA-AD6F-4990-A50C-6B7D6602CD97}" destId="{3A25B3CC-9ED4-4DB3-9CE2-82744B49454C}" srcOrd="0" destOrd="0" presId="urn:microsoft.com/office/officeart/2008/layout/VerticalCurvedList"/>
    <dgm:cxn modelId="{668A5516-AD3E-4A9B-B415-6DA033473B0A}" srcId="{2DEA23BA-AD6F-4990-A50C-6B7D6602CD97}" destId="{CA9A654D-1C8B-4E21-B314-09982974BDBE}" srcOrd="1" destOrd="0" parTransId="{C5047D79-B842-45F7-BA33-26404C3C5306}" sibTransId="{EA4C9A71-7C63-468F-A834-8DFB217A072C}"/>
    <dgm:cxn modelId="{96908A66-5C7F-4B2A-8C2F-192F7D71D314}" type="presOf" srcId="{7EBC0399-2DBB-4D6F-9EAD-C45783B49511}" destId="{D0BA9A8F-029A-41BE-9B4C-115CD01DAF53}" srcOrd="0" destOrd="0" presId="urn:microsoft.com/office/officeart/2008/layout/VerticalCurvedList"/>
    <dgm:cxn modelId="{9C02536D-251C-4E20-B7A3-65E7CABC380D}" type="presOf" srcId="{FD30F899-75E8-4425-95E7-10287E81DCD6}" destId="{3281715A-9A95-4F30-843B-C311C666228B}" srcOrd="0" destOrd="0" presId="urn:microsoft.com/office/officeart/2008/layout/VerticalCurvedList"/>
    <dgm:cxn modelId="{9B831CD5-E4A5-416E-AB50-A3AD23436027}" srcId="{2DEA23BA-AD6F-4990-A50C-6B7D6602CD97}" destId="{FD30F899-75E8-4425-95E7-10287E81DCD6}" srcOrd="0" destOrd="0" parTransId="{C498FD83-9549-44A1-B394-A76B3E1500F4}" sibTransId="{7EBC0399-2DBB-4D6F-9EAD-C45783B49511}"/>
    <dgm:cxn modelId="{7D1580DA-CB05-46CB-948E-A85ACAB57DB7}" type="presOf" srcId="{7770E5A1-BF39-4A37-9F39-5DD98EA2CFBF}" destId="{000FE817-16CB-4706-9486-1223F28CCA50}" srcOrd="0" destOrd="0" presId="urn:microsoft.com/office/officeart/2008/layout/VerticalCurvedList"/>
    <dgm:cxn modelId="{E12AD3E3-4B86-4397-AA7C-9CCC98D4D92E}" srcId="{2DEA23BA-AD6F-4990-A50C-6B7D6602CD97}" destId="{7770E5A1-BF39-4A37-9F39-5DD98EA2CFBF}" srcOrd="2" destOrd="0" parTransId="{A3B9E6BB-D337-41F6-9797-5939E384CDD5}" sibTransId="{C184E1FF-C249-4661-A98B-0F063FD3DAB6}"/>
    <dgm:cxn modelId="{98C9FFE3-2137-44BD-A849-75D656110A3F}" type="presOf" srcId="{CA9A654D-1C8B-4E21-B314-09982974BDBE}" destId="{48775AAC-1009-48F1-91CD-AC0658E15DB7}" srcOrd="0" destOrd="0" presId="urn:microsoft.com/office/officeart/2008/layout/VerticalCurvedList"/>
    <dgm:cxn modelId="{0F822D4D-A3BD-484F-B852-8E1DC5836784}" type="presParOf" srcId="{3A25B3CC-9ED4-4DB3-9CE2-82744B49454C}" destId="{28A40701-89EA-456D-ADCC-E6924C0B873B}" srcOrd="0" destOrd="0" presId="urn:microsoft.com/office/officeart/2008/layout/VerticalCurvedList"/>
    <dgm:cxn modelId="{F48410BC-9DF7-48D8-B56B-132CE78D7248}" type="presParOf" srcId="{28A40701-89EA-456D-ADCC-E6924C0B873B}" destId="{CCEA875E-2B92-45D4-9825-424DA0158DEA}" srcOrd="0" destOrd="0" presId="urn:microsoft.com/office/officeart/2008/layout/VerticalCurvedList"/>
    <dgm:cxn modelId="{5945ABB2-4282-4E3E-AD85-CCA4F7B2EDE9}" type="presParOf" srcId="{CCEA875E-2B92-45D4-9825-424DA0158DEA}" destId="{7E20FE07-EDD3-4F3E-8A3E-37BC3BFEC826}" srcOrd="0" destOrd="0" presId="urn:microsoft.com/office/officeart/2008/layout/VerticalCurvedList"/>
    <dgm:cxn modelId="{71378583-1F47-482E-8A81-81C3D32BD3BD}" type="presParOf" srcId="{CCEA875E-2B92-45D4-9825-424DA0158DEA}" destId="{D0BA9A8F-029A-41BE-9B4C-115CD01DAF53}" srcOrd="1" destOrd="0" presId="urn:microsoft.com/office/officeart/2008/layout/VerticalCurvedList"/>
    <dgm:cxn modelId="{09F8BB7E-E0CF-42F3-960D-A497F160F190}" type="presParOf" srcId="{CCEA875E-2B92-45D4-9825-424DA0158DEA}" destId="{7ED497B2-B514-4739-95EE-CE3A60212B10}" srcOrd="2" destOrd="0" presId="urn:microsoft.com/office/officeart/2008/layout/VerticalCurvedList"/>
    <dgm:cxn modelId="{77E5F026-E357-455B-8D33-7E518E377226}" type="presParOf" srcId="{CCEA875E-2B92-45D4-9825-424DA0158DEA}" destId="{63B134FF-ADB7-48FA-9346-C2F2E811FABB}" srcOrd="3" destOrd="0" presId="urn:microsoft.com/office/officeart/2008/layout/VerticalCurvedList"/>
    <dgm:cxn modelId="{289DEFBD-FD95-4F8F-8622-78B1D1E4789B}" type="presParOf" srcId="{28A40701-89EA-456D-ADCC-E6924C0B873B}" destId="{3281715A-9A95-4F30-843B-C311C666228B}" srcOrd="1" destOrd="0" presId="urn:microsoft.com/office/officeart/2008/layout/VerticalCurvedList"/>
    <dgm:cxn modelId="{70C7AFC4-C308-4575-9827-F9006A23F176}" type="presParOf" srcId="{28A40701-89EA-456D-ADCC-E6924C0B873B}" destId="{C74E4CAF-98FD-461A-B785-178DD8189221}" srcOrd="2" destOrd="0" presId="urn:microsoft.com/office/officeart/2008/layout/VerticalCurvedList"/>
    <dgm:cxn modelId="{6F6A10A2-D28B-43CC-A107-6E36C1EC12F7}" type="presParOf" srcId="{C74E4CAF-98FD-461A-B785-178DD8189221}" destId="{54F608B5-D5EB-48E9-9AA4-921529326AAC}" srcOrd="0" destOrd="0" presId="urn:microsoft.com/office/officeart/2008/layout/VerticalCurvedList"/>
    <dgm:cxn modelId="{442BD81B-0D16-44ED-8C39-02BA68EE3550}" type="presParOf" srcId="{28A40701-89EA-456D-ADCC-E6924C0B873B}" destId="{48775AAC-1009-48F1-91CD-AC0658E15DB7}" srcOrd="3" destOrd="0" presId="urn:microsoft.com/office/officeart/2008/layout/VerticalCurvedList"/>
    <dgm:cxn modelId="{6898A65E-BAED-47B8-8C55-DA57ED9A7A27}" type="presParOf" srcId="{28A40701-89EA-456D-ADCC-E6924C0B873B}" destId="{A4E2A676-EDF4-47AF-A340-1EE133F4273F}" srcOrd="4" destOrd="0" presId="urn:microsoft.com/office/officeart/2008/layout/VerticalCurvedList"/>
    <dgm:cxn modelId="{90577F6D-2EC3-4D75-8340-5769413AA2BE}" type="presParOf" srcId="{A4E2A676-EDF4-47AF-A340-1EE133F4273F}" destId="{E58A5E6A-86F7-46EB-8677-DDEF7EEA1655}" srcOrd="0" destOrd="0" presId="urn:microsoft.com/office/officeart/2008/layout/VerticalCurvedList"/>
    <dgm:cxn modelId="{BCF6F6FC-6061-46B9-9C07-3F3C8C725EBF}" type="presParOf" srcId="{28A40701-89EA-456D-ADCC-E6924C0B873B}" destId="{000FE817-16CB-4706-9486-1223F28CCA50}" srcOrd="5" destOrd="0" presId="urn:microsoft.com/office/officeart/2008/layout/VerticalCurvedList"/>
    <dgm:cxn modelId="{8D65F2B6-7377-4995-B4BE-4CF7DA112DB7}" type="presParOf" srcId="{28A40701-89EA-456D-ADCC-E6924C0B873B}" destId="{5223708D-8950-4116-8A9E-9C0D1D3438D1}" srcOrd="6" destOrd="0" presId="urn:microsoft.com/office/officeart/2008/layout/VerticalCurvedList"/>
    <dgm:cxn modelId="{F10415BD-9741-4FA2-A853-503F4DF2C1A2}" type="presParOf" srcId="{5223708D-8950-4116-8A9E-9C0D1D3438D1}" destId="{55F0EA01-7761-44F2-86B3-37BD835E29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B7EE6-4867-174E-AF27-4885B51F447C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E8D90BCC-11A2-ED45-B621-9AEDBC63D8D7}">
      <dgm:prSet phldrT="[Texte]" custT="1"/>
      <dgm:spPr/>
      <dgm:t>
        <a:bodyPr/>
        <a:lstStyle/>
        <a:p>
          <a:r>
            <a:rPr lang="fr-FR" sz="2200" dirty="0"/>
            <a:t>Pharmaco-</a:t>
          </a:r>
          <a:r>
            <a:rPr lang="fr-FR" sz="2200" dirty="0" err="1"/>
            <a:t>microbiomics</a:t>
          </a:r>
          <a:endParaRPr lang="fr-FR" sz="2200" dirty="0"/>
        </a:p>
      </dgm:t>
    </dgm:pt>
    <dgm:pt modelId="{9E581378-F928-D646-BD75-C5BE7E807827}" type="parTrans" cxnId="{174072EA-F909-5140-9D59-C9CD41FCBF16}">
      <dgm:prSet/>
      <dgm:spPr/>
      <dgm:t>
        <a:bodyPr/>
        <a:lstStyle/>
        <a:p>
          <a:endParaRPr lang="fr-FR"/>
        </a:p>
      </dgm:t>
    </dgm:pt>
    <dgm:pt modelId="{CB74442A-796A-9B4E-A1DE-98A1B4F24CB8}" type="sibTrans" cxnId="{174072EA-F909-5140-9D59-C9CD41FCBF16}">
      <dgm:prSet/>
      <dgm:spPr/>
      <dgm:t>
        <a:bodyPr/>
        <a:lstStyle/>
        <a:p>
          <a:endParaRPr lang="fr-FR"/>
        </a:p>
      </dgm:t>
    </dgm:pt>
    <dgm:pt modelId="{56A1C1E7-9AC2-3F4B-B2E6-E0BB82EBD9DD}">
      <dgm:prSet phldrT="[Texte]" custT="1"/>
      <dgm:spPr/>
      <dgm:t>
        <a:bodyPr/>
        <a:lstStyle/>
        <a:p>
          <a:r>
            <a:rPr lang="en-GB" sz="2000" b="0" dirty="0">
              <a:solidFill>
                <a:schemeClr val="bg1"/>
              </a:solidFill>
            </a:rPr>
            <a:t>Identification of Molecular Initiating Events (MIEs)</a:t>
          </a:r>
        </a:p>
      </dgm:t>
    </dgm:pt>
    <dgm:pt modelId="{5EDE2C9A-DCD1-6A43-A218-F67E237207F0}" type="parTrans" cxnId="{32EA7969-DB51-B541-91F5-8A87A373CF3B}">
      <dgm:prSet/>
      <dgm:spPr/>
      <dgm:t>
        <a:bodyPr/>
        <a:lstStyle/>
        <a:p>
          <a:endParaRPr lang="fr-FR"/>
        </a:p>
      </dgm:t>
    </dgm:pt>
    <dgm:pt modelId="{711B8CBE-F5A2-B347-87BA-FCAC6A828598}" type="sibTrans" cxnId="{32EA7969-DB51-B541-91F5-8A87A373CF3B}">
      <dgm:prSet/>
      <dgm:spPr/>
      <dgm:t>
        <a:bodyPr/>
        <a:lstStyle/>
        <a:p>
          <a:endParaRPr lang="fr-FR"/>
        </a:p>
      </dgm:t>
    </dgm:pt>
    <dgm:pt modelId="{ADB28AB3-5BBA-FC41-BCA0-284D3AD5D30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2200" dirty="0"/>
            <a:t>In silico ADME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2200" dirty="0"/>
            <a:t>(and </a:t>
          </a:r>
          <a:r>
            <a:rPr lang="fr-FR" sz="2200" dirty="0" err="1"/>
            <a:t>DDIs</a:t>
          </a:r>
          <a:r>
            <a:rPr lang="fr-FR" sz="2200" dirty="0"/>
            <a:t>)</a:t>
          </a:r>
        </a:p>
      </dgm:t>
    </dgm:pt>
    <dgm:pt modelId="{02F7E4AC-5F31-4D47-8667-5DF95D6575CA}" type="parTrans" cxnId="{1F4882E7-D149-5B43-997D-46D72880DA59}">
      <dgm:prSet/>
      <dgm:spPr/>
      <dgm:t>
        <a:bodyPr/>
        <a:lstStyle/>
        <a:p>
          <a:endParaRPr lang="fr-FR"/>
        </a:p>
      </dgm:t>
    </dgm:pt>
    <dgm:pt modelId="{0B9F5006-7AB5-5845-A7A1-B4229A752D5F}" type="sibTrans" cxnId="{1F4882E7-D149-5B43-997D-46D72880DA59}">
      <dgm:prSet/>
      <dgm:spPr/>
      <dgm:t>
        <a:bodyPr/>
        <a:lstStyle/>
        <a:p>
          <a:endParaRPr lang="fr-FR"/>
        </a:p>
      </dgm:t>
    </dgm:pt>
    <dgm:pt modelId="{29D6273C-2756-7842-842E-9594BA4309F4}">
      <dgm:prSet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fr-FR" sz="2200" dirty="0"/>
            <a:t>ADMET on-chips</a:t>
          </a:r>
        </a:p>
      </dgm:t>
    </dgm:pt>
    <dgm:pt modelId="{577E20F8-056E-C14A-960D-4251E7A06FB7}" type="parTrans" cxnId="{EE81DFF3-9D90-184A-8CFE-1FB4E1B471A9}">
      <dgm:prSet/>
      <dgm:spPr/>
      <dgm:t>
        <a:bodyPr/>
        <a:lstStyle/>
        <a:p>
          <a:endParaRPr lang="fr-FR"/>
        </a:p>
      </dgm:t>
    </dgm:pt>
    <dgm:pt modelId="{67406039-EDA3-044B-B975-7F2F98FA27E4}" type="sibTrans" cxnId="{EE81DFF3-9D90-184A-8CFE-1FB4E1B471A9}">
      <dgm:prSet/>
      <dgm:spPr/>
      <dgm:t>
        <a:bodyPr/>
        <a:lstStyle/>
        <a:p>
          <a:endParaRPr lang="fr-FR"/>
        </a:p>
      </dgm:t>
    </dgm:pt>
    <dgm:pt modelId="{7E283B25-E8FA-604F-8C31-3DC59490FECE}">
      <dgm:prSet custT="1"/>
      <dgm:spPr/>
      <dgm:t>
        <a:bodyPr/>
        <a:lstStyle/>
        <a:p>
          <a:r>
            <a:rPr lang="fr-FR" sz="2200" dirty="0" err="1"/>
            <a:t>Biomarkers</a:t>
          </a:r>
          <a:r>
            <a:rPr lang="fr-FR" sz="2200" dirty="0"/>
            <a:t> of </a:t>
          </a:r>
          <a:r>
            <a:rPr lang="fr-FR" sz="2200" dirty="0" err="1"/>
            <a:t>xenobiotic</a:t>
          </a:r>
          <a:r>
            <a:rPr lang="fr-FR" sz="2200" dirty="0"/>
            <a:t> </a:t>
          </a:r>
          <a:r>
            <a:rPr lang="fr-FR" sz="2200" dirty="0" err="1"/>
            <a:t>effects</a:t>
          </a:r>
          <a:endParaRPr lang="fr-FR" sz="2200" dirty="0"/>
        </a:p>
      </dgm:t>
    </dgm:pt>
    <dgm:pt modelId="{A6B42B5D-1BE7-8D41-9FA9-209275CB2DD5}" type="parTrans" cxnId="{5A46C6DA-0DDA-A542-A705-43FB407DA302}">
      <dgm:prSet/>
      <dgm:spPr/>
      <dgm:t>
        <a:bodyPr/>
        <a:lstStyle/>
        <a:p>
          <a:endParaRPr lang="fr-FR"/>
        </a:p>
      </dgm:t>
    </dgm:pt>
    <dgm:pt modelId="{19A99E7E-350F-1845-AC97-AE5FBADE286C}" type="sibTrans" cxnId="{5A46C6DA-0DDA-A542-A705-43FB407DA302}">
      <dgm:prSet/>
      <dgm:spPr/>
      <dgm:t>
        <a:bodyPr/>
        <a:lstStyle/>
        <a:p>
          <a:endParaRPr lang="fr-FR"/>
        </a:p>
      </dgm:t>
    </dgm:pt>
    <dgm:pt modelId="{614105E4-C8AB-9B4A-B540-FE1E396750E8}" type="pres">
      <dgm:prSet presAssocID="{7CFB7EE6-4867-174E-AF27-4885B51F447C}" presName="CompostProcess" presStyleCnt="0">
        <dgm:presLayoutVars>
          <dgm:dir/>
          <dgm:resizeHandles val="exact"/>
        </dgm:presLayoutVars>
      </dgm:prSet>
      <dgm:spPr/>
    </dgm:pt>
    <dgm:pt modelId="{61C9D61A-4257-7847-AA57-B595C05B02FE}" type="pres">
      <dgm:prSet presAssocID="{7CFB7EE6-4867-174E-AF27-4885B51F447C}" presName="arrow" presStyleLbl="bgShp" presStyleIdx="0" presStyleCnt="1"/>
      <dgm:spPr/>
    </dgm:pt>
    <dgm:pt modelId="{220DD8AF-76DC-AE46-AEBF-F797D907120F}" type="pres">
      <dgm:prSet presAssocID="{7CFB7EE6-4867-174E-AF27-4885B51F447C}" presName="linearProcess" presStyleCnt="0"/>
      <dgm:spPr/>
    </dgm:pt>
    <dgm:pt modelId="{D2FC6A03-390C-8C4A-8E5B-5B2474897D68}" type="pres">
      <dgm:prSet presAssocID="{E8D90BCC-11A2-ED45-B621-9AEDBC63D8D7}" presName="textNode" presStyleLbl="node1" presStyleIdx="0" presStyleCnt="5" custScaleX="90558">
        <dgm:presLayoutVars>
          <dgm:bulletEnabled val="1"/>
        </dgm:presLayoutVars>
      </dgm:prSet>
      <dgm:spPr/>
    </dgm:pt>
    <dgm:pt modelId="{300F71BE-AD64-DB46-9ABD-613BF329E895}" type="pres">
      <dgm:prSet presAssocID="{CB74442A-796A-9B4E-A1DE-98A1B4F24CB8}" presName="sibTrans" presStyleCnt="0"/>
      <dgm:spPr/>
    </dgm:pt>
    <dgm:pt modelId="{C88314EE-E034-F048-B340-205523D03BB5}" type="pres">
      <dgm:prSet presAssocID="{ADB28AB3-5BBA-FC41-BCA0-284D3AD5D30D}" presName="textNode" presStyleLbl="node1" presStyleIdx="1" presStyleCnt="5" custScaleX="86160">
        <dgm:presLayoutVars>
          <dgm:bulletEnabled val="1"/>
        </dgm:presLayoutVars>
      </dgm:prSet>
      <dgm:spPr/>
    </dgm:pt>
    <dgm:pt modelId="{62294B00-E764-0E42-9E0C-C45C3AE7CCD9}" type="pres">
      <dgm:prSet presAssocID="{0B9F5006-7AB5-5845-A7A1-B4229A752D5F}" presName="sibTrans" presStyleCnt="0"/>
      <dgm:spPr/>
    </dgm:pt>
    <dgm:pt modelId="{E15C01E2-306C-2841-9778-0D116B822D9D}" type="pres">
      <dgm:prSet presAssocID="{29D6273C-2756-7842-842E-9594BA4309F4}" presName="textNode" presStyleLbl="node1" presStyleIdx="2" presStyleCnt="5" custScaleX="85468">
        <dgm:presLayoutVars>
          <dgm:bulletEnabled val="1"/>
        </dgm:presLayoutVars>
      </dgm:prSet>
      <dgm:spPr/>
    </dgm:pt>
    <dgm:pt modelId="{1B6DF7AB-5312-A147-BC1C-07D4977FF8E6}" type="pres">
      <dgm:prSet presAssocID="{67406039-EDA3-044B-B975-7F2F98FA27E4}" presName="sibTrans" presStyleCnt="0"/>
      <dgm:spPr/>
    </dgm:pt>
    <dgm:pt modelId="{2AA50432-DECE-4240-9EFC-714716F8BA34}" type="pres">
      <dgm:prSet presAssocID="{7E283B25-E8FA-604F-8C31-3DC59490FECE}" presName="textNode" presStyleLbl="node1" presStyleIdx="3" presStyleCnt="5" custScaleX="90399" custScaleY="97853">
        <dgm:presLayoutVars>
          <dgm:bulletEnabled val="1"/>
        </dgm:presLayoutVars>
      </dgm:prSet>
      <dgm:spPr/>
    </dgm:pt>
    <dgm:pt modelId="{C33790DC-C849-6940-A29A-8AB3F2B88999}" type="pres">
      <dgm:prSet presAssocID="{19A99E7E-350F-1845-AC97-AE5FBADE286C}" presName="sibTrans" presStyleCnt="0"/>
      <dgm:spPr/>
    </dgm:pt>
    <dgm:pt modelId="{B35D7670-F16B-EC4A-9037-806A723D281F}" type="pres">
      <dgm:prSet presAssocID="{56A1C1E7-9AC2-3F4B-B2E6-E0BB82EBD9DD}" presName="textNode" presStyleLbl="node1" presStyleIdx="4" presStyleCnt="5" custScaleX="110050" custLinFactNeighborX="9687" custLinFactNeighborY="-130">
        <dgm:presLayoutVars>
          <dgm:bulletEnabled val="1"/>
        </dgm:presLayoutVars>
      </dgm:prSet>
      <dgm:spPr/>
    </dgm:pt>
  </dgm:ptLst>
  <dgm:cxnLst>
    <dgm:cxn modelId="{0007030C-C91C-7C40-B115-AE0639CC943C}" type="presOf" srcId="{7CFB7EE6-4867-174E-AF27-4885B51F447C}" destId="{614105E4-C8AB-9B4A-B540-FE1E396750E8}" srcOrd="0" destOrd="0" presId="urn:microsoft.com/office/officeart/2005/8/layout/hProcess9"/>
    <dgm:cxn modelId="{E22EBD1D-2106-804A-8DEA-B06409AB9615}" type="presOf" srcId="{E8D90BCC-11A2-ED45-B621-9AEDBC63D8D7}" destId="{D2FC6A03-390C-8C4A-8E5B-5B2474897D68}" srcOrd="0" destOrd="0" presId="urn:microsoft.com/office/officeart/2005/8/layout/hProcess9"/>
    <dgm:cxn modelId="{32EA7969-DB51-B541-91F5-8A87A373CF3B}" srcId="{7CFB7EE6-4867-174E-AF27-4885B51F447C}" destId="{56A1C1E7-9AC2-3F4B-B2E6-E0BB82EBD9DD}" srcOrd="4" destOrd="0" parTransId="{5EDE2C9A-DCD1-6A43-A218-F67E237207F0}" sibTransId="{711B8CBE-F5A2-B347-87BA-FCAC6A828598}"/>
    <dgm:cxn modelId="{98A0D99C-C5B7-D345-9489-A94C15F073C2}" type="presOf" srcId="{7E283B25-E8FA-604F-8C31-3DC59490FECE}" destId="{2AA50432-DECE-4240-9EFC-714716F8BA34}" srcOrd="0" destOrd="0" presId="urn:microsoft.com/office/officeart/2005/8/layout/hProcess9"/>
    <dgm:cxn modelId="{7998669D-E1D1-024E-9DFE-434714FAA4FE}" type="presOf" srcId="{ADB28AB3-5BBA-FC41-BCA0-284D3AD5D30D}" destId="{C88314EE-E034-F048-B340-205523D03BB5}" srcOrd="0" destOrd="0" presId="urn:microsoft.com/office/officeart/2005/8/layout/hProcess9"/>
    <dgm:cxn modelId="{49883AA9-0218-6748-A031-DC49C76537C6}" type="presOf" srcId="{29D6273C-2756-7842-842E-9594BA4309F4}" destId="{E15C01E2-306C-2841-9778-0D116B822D9D}" srcOrd="0" destOrd="0" presId="urn:microsoft.com/office/officeart/2005/8/layout/hProcess9"/>
    <dgm:cxn modelId="{F84AC0C9-0098-774C-BFC1-63049C99EA22}" type="presOf" srcId="{56A1C1E7-9AC2-3F4B-B2E6-E0BB82EBD9DD}" destId="{B35D7670-F16B-EC4A-9037-806A723D281F}" srcOrd="0" destOrd="0" presId="urn:microsoft.com/office/officeart/2005/8/layout/hProcess9"/>
    <dgm:cxn modelId="{5A46C6DA-0DDA-A542-A705-43FB407DA302}" srcId="{7CFB7EE6-4867-174E-AF27-4885B51F447C}" destId="{7E283B25-E8FA-604F-8C31-3DC59490FECE}" srcOrd="3" destOrd="0" parTransId="{A6B42B5D-1BE7-8D41-9FA9-209275CB2DD5}" sibTransId="{19A99E7E-350F-1845-AC97-AE5FBADE286C}"/>
    <dgm:cxn modelId="{1F4882E7-D149-5B43-997D-46D72880DA59}" srcId="{7CFB7EE6-4867-174E-AF27-4885B51F447C}" destId="{ADB28AB3-5BBA-FC41-BCA0-284D3AD5D30D}" srcOrd="1" destOrd="0" parTransId="{02F7E4AC-5F31-4D47-8667-5DF95D6575CA}" sibTransId="{0B9F5006-7AB5-5845-A7A1-B4229A752D5F}"/>
    <dgm:cxn modelId="{174072EA-F909-5140-9D59-C9CD41FCBF16}" srcId="{7CFB7EE6-4867-174E-AF27-4885B51F447C}" destId="{E8D90BCC-11A2-ED45-B621-9AEDBC63D8D7}" srcOrd="0" destOrd="0" parTransId="{9E581378-F928-D646-BD75-C5BE7E807827}" sibTransId="{CB74442A-796A-9B4E-A1DE-98A1B4F24CB8}"/>
    <dgm:cxn modelId="{EE81DFF3-9D90-184A-8CFE-1FB4E1B471A9}" srcId="{7CFB7EE6-4867-174E-AF27-4885B51F447C}" destId="{29D6273C-2756-7842-842E-9594BA4309F4}" srcOrd="2" destOrd="0" parTransId="{577E20F8-056E-C14A-960D-4251E7A06FB7}" sibTransId="{67406039-EDA3-044B-B975-7F2F98FA27E4}"/>
    <dgm:cxn modelId="{2F094228-DD4E-244F-839E-47937ADFE7D0}" type="presParOf" srcId="{614105E4-C8AB-9B4A-B540-FE1E396750E8}" destId="{61C9D61A-4257-7847-AA57-B595C05B02FE}" srcOrd="0" destOrd="0" presId="urn:microsoft.com/office/officeart/2005/8/layout/hProcess9"/>
    <dgm:cxn modelId="{DC15AC72-C1DF-CC4E-A4A4-B544451CC71A}" type="presParOf" srcId="{614105E4-C8AB-9B4A-B540-FE1E396750E8}" destId="{220DD8AF-76DC-AE46-AEBF-F797D907120F}" srcOrd="1" destOrd="0" presId="urn:microsoft.com/office/officeart/2005/8/layout/hProcess9"/>
    <dgm:cxn modelId="{D6FC7255-A130-2246-A8C6-4D2446684340}" type="presParOf" srcId="{220DD8AF-76DC-AE46-AEBF-F797D907120F}" destId="{D2FC6A03-390C-8C4A-8E5B-5B2474897D68}" srcOrd="0" destOrd="0" presId="urn:microsoft.com/office/officeart/2005/8/layout/hProcess9"/>
    <dgm:cxn modelId="{839777C0-AA3F-2244-A50F-6630A9FAB618}" type="presParOf" srcId="{220DD8AF-76DC-AE46-AEBF-F797D907120F}" destId="{300F71BE-AD64-DB46-9ABD-613BF329E895}" srcOrd="1" destOrd="0" presId="urn:microsoft.com/office/officeart/2005/8/layout/hProcess9"/>
    <dgm:cxn modelId="{09201ACE-BD48-7945-A747-D10BD25AA4D4}" type="presParOf" srcId="{220DD8AF-76DC-AE46-AEBF-F797D907120F}" destId="{C88314EE-E034-F048-B340-205523D03BB5}" srcOrd="2" destOrd="0" presId="urn:microsoft.com/office/officeart/2005/8/layout/hProcess9"/>
    <dgm:cxn modelId="{5DFC473C-FAC1-514A-8A0B-B9E7E608093C}" type="presParOf" srcId="{220DD8AF-76DC-AE46-AEBF-F797D907120F}" destId="{62294B00-E764-0E42-9E0C-C45C3AE7CCD9}" srcOrd="3" destOrd="0" presId="urn:microsoft.com/office/officeart/2005/8/layout/hProcess9"/>
    <dgm:cxn modelId="{A43BC0C0-F358-5347-B2B6-C622CACFBA36}" type="presParOf" srcId="{220DD8AF-76DC-AE46-AEBF-F797D907120F}" destId="{E15C01E2-306C-2841-9778-0D116B822D9D}" srcOrd="4" destOrd="0" presId="urn:microsoft.com/office/officeart/2005/8/layout/hProcess9"/>
    <dgm:cxn modelId="{939B8F99-A0F5-1E47-8DA5-68049D038BB4}" type="presParOf" srcId="{220DD8AF-76DC-AE46-AEBF-F797D907120F}" destId="{1B6DF7AB-5312-A147-BC1C-07D4977FF8E6}" srcOrd="5" destOrd="0" presId="urn:microsoft.com/office/officeart/2005/8/layout/hProcess9"/>
    <dgm:cxn modelId="{8D29E347-AE74-CE49-809F-70AAB3A0CF45}" type="presParOf" srcId="{220DD8AF-76DC-AE46-AEBF-F797D907120F}" destId="{2AA50432-DECE-4240-9EFC-714716F8BA34}" srcOrd="6" destOrd="0" presId="urn:microsoft.com/office/officeart/2005/8/layout/hProcess9"/>
    <dgm:cxn modelId="{660366C5-A5AE-6249-B01D-0A2FD848FDD7}" type="presParOf" srcId="{220DD8AF-76DC-AE46-AEBF-F797D907120F}" destId="{C33790DC-C849-6940-A29A-8AB3F2B88999}" srcOrd="7" destOrd="0" presId="urn:microsoft.com/office/officeart/2005/8/layout/hProcess9"/>
    <dgm:cxn modelId="{0836012E-46A2-7B4F-97F9-AFE466975709}" type="presParOf" srcId="{220DD8AF-76DC-AE46-AEBF-F797D907120F}" destId="{B35D7670-F16B-EC4A-9037-806A723D281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A9A8F-029A-41BE-9B4C-115CD01DAF53}">
      <dsp:nvSpPr>
        <dsp:cNvPr id="0" name=""/>
        <dsp:cNvSpPr/>
      </dsp:nvSpPr>
      <dsp:spPr>
        <a:xfrm>
          <a:off x="-609575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1715A-9A95-4F30-843B-C311C666228B}">
      <dsp:nvSpPr>
        <dsp:cNvPr id="0" name=""/>
        <dsp:cNvSpPr/>
      </dsp:nvSpPr>
      <dsp:spPr>
        <a:xfrm>
          <a:off x="699344" y="465831"/>
          <a:ext cx="8403518" cy="108373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  <a:ea typeface="Montserrat" pitchFamily="34" charset="-122"/>
              <a:cs typeface="Montserrat" pitchFamily="34" charset="-120"/>
            </a:rPr>
            <a:t>10 experts covering pharmacology, modeling, PK/PD, bio-informatics and new advanced methodologies (NAMs)</a:t>
          </a:r>
          <a:endParaRPr lang="fr-FR" sz="2400" kern="1200" dirty="0">
            <a:latin typeface="+mn-lt"/>
          </a:endParaRPr>
        </a:p>
      </dsp:txBody>
      <dsp:txXfrm>
        <a:off x="699344" y="465831"/>
        <a:ext cx="8403518" cy="1083733"/>
      </dsp:txXfrm>
    </dsp:sp>
    <dsp:sp modelId="{54F608B5-D5EB-48E9-9AA4-921529326AAC}">
      <dsp:nvSpPr>
        <dsp:cNvPr id="0" name=""/>
        <dsp:cNvSpPr/>
      </dsp:nvSpPr>
      <dsp:spPr>
        <a:xfrm>
          <a:off x="45357" y="391369"/>
          <a:ext cx="1472346" cy="1384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775AAC-1009-48F1-91CD-AC0658E15DB7}">
      <dsp:nvSpPr>
        <dsp:cNvPr id="0" name=""/>
        <dsp:cNvSpPr/>
      </dsp:nvSpPr>
      <dsp:spPr>
        <a:xfrm>
          <a:off x="1175468" y="2167466"/>
          <a:ext cx="8009581" cy="108373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  <a:ea typeface="Montserrat" pitchFamily="34" charset="-122"/>
              <a:cs typeface="Montserrat" pitchFamily="34" charset="-120"/>
            </a:rPr>
            <a:t>INSERM, CNRS, INRAE, Universities and research institutes working together</a:t>
          </a:r>
          <a:endParaRPr lang="fr-FR" sz="2400" kern="1200" dirty="0">
            <a:latin typeface="+mn-lt"/>
          </a:endParaRPr>
        </a:p>
      </dsp:txBody>
      <dsp:txXfrm>
        <a:off x="1175468" y="2167466"/>
        <a:ext cx="8009581" cy="1083733"/>
      </dsp:txXfrm>
    </dsp:sp>
    <dsp:sp modelId="{E58A5E6A-86F7-46EB-8677-DDEF7EEA1655}">
      <dsp:nvSpPr>
        <dsp:cNvPr id="0" name=""/>
        <dsp:cNvSpPr/>
      </dsp:nvSpPr>
      <dsp:spPr>
        <a:xfrm>
          <a:off x="49813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0FE817-16CB-4706-9486-1223F28CCA50}">
      <dsp:nvSpPr>
        <dsp:cNvPr id="0" name=""/>
        <dsp:cNvSpPr/>
      </dsp:nvSpPr>
      <dsp:spPr>
        <a:xfrm>
          <a:off x="781530" y="3793066"/>
          <a:ext cx="8403518" cy="108373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  <a:ea typeface="Montserrat" pitchFamily="34" charset="-122"/>
              <a:cs typeface="Montserrat" pitchFamily="34" charset="-120"/>
            </a:rPr>
            <a:t>Pharmacometrics, antimicrobial resistance, </a:t>
          </a:r>
          <a:r>
            <a:rPr lang="en-US" sz="2400" kern="1200" dirty="0" err="1">
              <a:latin typeface="+mn-lt"/>
              <a:ea typeface="Montserrat" pitchFamily="34" charset="-122"/>
              <a:cs typeface="Montserrat" pitchFamily="34" charset="-120"/>
            </a:rPr>
            <a:t>organoïds</a:t>
          </a:r>
          <a:r>
            <a:rPr lang="en-US" sz="2400" kern="1200" dirty="0">
              <a:latin typeface="+mn-lt"/>
              <a:ea typeface="Montserrat" pitchFamily="34" charset="-122"/>
              <a:cs typeface="Montserrat" pitchFamily="34" charset="-120"/>
            </a:rPr>
            <a:t>, vectorization and personalized medicine</a:t>
          </a:r>
          <a:endParaRPr lang="fr-FR" sz="2400" kern="1200" dirty="0">
            <a:latin typeface="+mn-lt"/>
          </a:endParaRPr>
        </a:p>
      </dsp:txBody>
      <dsp:txXfrm>
        <a:off x="781530" y="3793066"/>
        <a:ext cx="8403518" cy="1083733"/>
      </dsp:txXfrm>
    </dsp:sp>
    <dsp:sp modelId="{55F0EA01-7761-44F2-86B3-37BD835E297E}">
      <dsp:nvSpPr>
        <dsp:cNvPr id="0" name=""/>
        <dsp:cNvSpPr/>
      </dsp:nvSpPr>
      <dsp:spPr>
        <a:xfrm>
          <a:off x="10419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9D61A-4257-7847-AA57-B595C05B02FE}">
      <dsp:nvSpPr>
        <dsp:cNvPr id="0" name=""/>
        <dsp:cNvSpPr/>
      </dsp:nvSpPr>
      <dsp:spPr>
        <a:xfrm>
          <a:off x="842554" y="0"/>
          <a:ext cx="9548948" cy="26867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C6A03-390C-8C4A-8E5B-5B2474897D68}">
      <dsp:nvSpPr>
        <dsp:cNvPr id="0" name=""/>
        <dsp:cNvSpPr/>
      </dsp:nvSpPr>
      <dsp:spPr>
        <a:xfrm>
          <a:off x="1734" y="806036"/>
          <a:ext cx="1944956" cy="10747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Pharmaco-</a:t>
          </a:r>
          <a:r>
            <a:rPr lang="fr-FR" sz="2200" kern="1200" dirty="0" err="1"/>
            <a:t>microbiomics</a:t>
          </a:r>
          <a:endParaRPr lang="fr-FR" sz="2200" kern="1200" dirty="0"/>
        </a:p>
      </dsp:txBody>
      <dsp:txXfrm>
        <a:off x="54197" y="858499"/>
        <a:ext cx="1840030" cy="969788"/>
      </dsp:txXfrm>
    </dsp:sp>
    <dsp:sp modelId="{C88314EE-E034-F048-B340-205523D03BB5}">
      <dsp:nvSpPr>
        <dsp:cNvPr id="0" name=""/>
        <dsp:cNvSpPr/>
      </dsp:nvSpPr>
      <dsp:spPr>
        <a:xfrm>
          <a:off x="2270280" y="806036"/>
          <a:ext cx="1850498" cy="10747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200" kern="1200" dirty="0"/>
            <a:t>In silico ADME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200" kern="1200" dirty="0"/>
            <a:t>(and </a:t>
          </a:r>
          <a:r>
            <a:rPr lang="fr-FR" sz="2200" kern="1200" dirty="0" err="1"/>
            <a:t>DDIs</a:t>
          </a:r>
          <a:r>
            <a:rPr lang="fr-FR" sz="2200" kern="1200" dirty="0"/>
            <a:t>)</a:t>
          </a:r>
        </a:p>
      </dsp:txBody>
      <dsp:txXfrm>
        <a:off x="2322743" y="858499"/>
        <a:ext cx="1745572" cy="969788"/>
      </dsp:txXfrm>
    </dsp:sp>
    <dsp:sp modelId="{E15C01E2-306C-2841-9778-0D116B822D9D}">
      <dsp:nvSpPr>
        <dsp:cNvPr id="0" name=""/>
        <dsp:cNvSpPr/>
      </dsp:nvSpPr>
      <dsp:spPr>
        <a:xfrm>
          <a:off x="4444369" y="806036"/>
          <a:ext cx="1835636" cy="10747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ts val="600"/>
            </a:spcBef>
            <a:spcAft>
              <a:spcPts val="0"/>
            </a:spcAft>
            <a:buNone/>
          </a:pPr>
          <a:r>
            <a:rPr lang="fr-FR" sz="2200" kern="1200" dirty="0"/>
            <a:t>ADMET on-chips</a:t>
          </a:r>
        </a:p>
      </dsp:txBody>
      <dsp:txXfrm>
        <a:off x="4496832" y="858499"/>
        <a:ext cx="1730710" cy="969788"/>
      </dsp:txXfrm>
    </dsp:sp>
    <dsp:sp modelId="{2AA50432-DECE-4240-9EFC-714716F8BA34}">
      <dsp:nvSpPr>
        <dsp:cNvPr id="0" name=""/>
        <dsp:cNvSpPr/>
      </dsp:nvSpPr>
      <dsp:spPr>
        <a:xfrm>
          <a:off x="6603595" y="817573"/>
          <a:ext cx="1941541" cy="105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 err="1"/>
            <a:t>Biomarkers</a:t>
          </a:r>
          <a:r>
            <a:rPr lang="fr-FR" sz="2200" kern="1200" dirty="0"/>
            <a:t> of </a:t>
          </a:r>
          <a:r>
            <a:rPr lang="fr-FR" sz="2200" kern="1200" dirty="0" err="1"/>
            <a:t>xenobiotic</a:t>
          </a:r>
          <a:r>
            <a:rPr lang="fr-FR" sz="2200" kern="1200" dirty="0"/>
            <a:t> </a:t>
          </a:r>
          <a:r>
            <a:rPr lang="fr-FR" sz="2200" kern="1200" dirty="0" err="1"/>
            <a:t>effects</a:t>
          </a:r>
          <a:endParaRPr lang="fr-FR" sz="2200" kern="1200" dirty="0"/>
        </a:p>
      </dsp:txBody>
      <dsp:txXfrm>
        <a:off x="6654932" y="868910"/>
        <a:ext cx="1838867" cy="948966"/>
      </dsp:txXfrm>
    </dsp:sp>
    <dsp:sp modelId="{B35D7670-F16B-EC4A-9037-806A723D281F}">
      <dsp:nvSpPr>
        <dsp:cNvPr id="0" name=""/>
        <dsp:cNvSpPr/>
      </dsp:nvSpPr>
      <dsp:spPr>
        <a:xfrm>
          <a:off x="8870461" y="804638"/>
          <a:ext cx="2363595" cy="10747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chemeClr val="bg1"/>
              </a:solidFill>
            </a:rPr>
            <a:t>Identification of Molecular Initiating Events (MIEs)</a:t>
          </a:r>
        </a:p>
      </dsp:txBody>
      <dsp:txXfrm>
        <a:off x="8922924" y="857101"/>
        <a:ext cx="2258669" cy="969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F1952-6B1E-E342-9452-9C3CEBE39DD7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258C6-E263-9C47-B8DA-56D6BC5E04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81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258C6-E263-9C47-B8DA-56D6BC5E04C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57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0147B-5EEE-4380-B61F-5EDF3ED296A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82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258C6-E263-9C47-B8DA-56D6BC5E04C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052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258C6-E263-9C47-B8DA-56D6BC5E04C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7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A813C-07E1-4B13-4AB9-2FC5ADE17CA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F514E-A0E7-5388-4D35-24017D836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6B786-FB6E-9F67-642A-A30EF97C4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75955-5065-0D9E-0C68-0688004A1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AA11F5-EBCD-0FF6-0B4E-3D1D28B7BC17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964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DFE0B-D4CD-5849-8263-61D01EF6DAA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8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258C6-E263-9C47-B8DA-56D6BC5E04C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64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/>
              <a:t>En tête : les nouveaux modèles cellulaires (</a:t>
            </a:r>
            <a:r>
              <a:rPr lang="fr-FR" sz="1800" dirty="0" err="1"/>
              <a:t>iPS</a:t>
            </a:r>
            <a:r>
              <a:rPr lang="fr-FR" sz="1800" dirty="0"/>
              <a:t>, </a:t>
            </a:r>
            <a:r>
              <a:rPr lang="fr-FR" sz="1800" dirty="0" err="1"/>
              <a:t>organoïdes</a:t>
            </a:r>
            <a:r>
              <a:rPr lang="fr-FR" sz="1800" dirty="0"/>
              <a:t>, </a:t>
            </a:r>
            <a:r>
              <a:rPr lang="fr-FR" sz="1800" dirty="0" err="1"/>
              <a:t>organs</a:t>
            </a:r>
            <a:r>
              <a:rPr lang="fr-FR" sz="1800" dirty="0"/>
              <a:t>-on-chips …)</a:t>
            </a:r>
          </a:p>
          <a:p>
            <a:r>
              <a:rPr lang="fr-FR" sz="1800" dirty="0"/>
              <a:t>Et l’IA</a:t>
            </a:r>
          </a:p>
          <a:p>
            <a:r>
              <a:rPr lang="fr-FR" sz="1800" dirty="0"/>
              <a:t>Les nouveaux agents thérapeutiques ne peuvent probablement toucher que les équipes de pharmacologie clinique / </a:t>
            </a:r>
            <a:r>
              <a:rPr lang="fr-FR" sz="1800" dirty="0" err="1"/>
              <a:t>pharmacoépidémiologie</a:t>
            </a:r>
            <a:r>
              <a:rPr lang="fr-FR" sz="1800" dirty="0"/>
              <a:t> …</a:t>
            </a:r>
          </a:p>
          <a:p>
            <a:r>
              <a:rPr lang="fr-FR" sz="1800" dirty="0"/>
              <a:t>Une surprise avec les modèles animaux innovants. La vague est passée?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18D2-F171-5548-BF5D-57AA54CFCBC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46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A130C-35B2-681E-946F-93E413F38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C32E3D-009C-6EEE-9864-FD13A0670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1E6E37-337F-FFAF-7B3B-3E643572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656807-9216-F214-C0E2-7692A241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8EEDEF-79A5-1C17-AEA7-77754DD1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14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7D87E-23EB-45B9-F32D-6959A870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28AD2D-FCDC-5F94-C25D-FDFFDAD27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E4EBD1-E15F-3B0D-E0C6-60B0C0B8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37CAAC-649F-5E76-5978-159E88AC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006BA-109F-57D1-4861-C4DE9393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66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208734-4317-8928-EFA8-3649E6F3F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E4522F-7930-D97B-84DB-BE337C40F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CC6E72-8FD0-4516-7E25-D59C2507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2E2EBE-E833-B50E-13EF-569E642B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0A9162-E724-1952-3ADE-0398D605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72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5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66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0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0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02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7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5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09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8C583-CB99-B301-2476-E1BE9172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E6B6DD-2515-4C5B-EE9F-DAC3A2C26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7C984C-48E6-6494-AA2E-AC3B15A8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1B3F0-F8BF-8170-308C-735AC5F4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FE55D5-37AB-E070-0035-C472FF3A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174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26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55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80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09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404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057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22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 sz="1500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58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25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A3397-DDB5-31B1-181C-2B5B46E3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AFE654-441C-EA6D-5508-7F0EBDC6F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4B437F-7706-D0DB-D7CE-0F2DFCDB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74769C-2888-3DF2-D584-56E52F95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F8D27-0352-B839-CF79-DE9C2E02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901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 sz="1500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7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89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1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40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6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72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0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24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2148A-1765-376C-1B6C-38257E63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68BD6-F12C-B47B-A1F9-1A4882500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6F667B-0B44-12A3-49F2-A4FE9BC19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B983FA-4733-EC2B-17F4-9E4AA833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5C0E5E-95C0-8207-429B-062185EE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5EC91-0D14-5A30-E48F-3FFE2A87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778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3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05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1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7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88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35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20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2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8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0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89B5B-5819-540A-1D02-A92EE56F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465F6A-2647-299E-36A2-87D9CA61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E5FB7-86BC-5510-1F40-D5115A6BD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683ACD-98C5-30BA-0003-E0F114178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D42675-214F-FCAC-30EF-037928B6E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9109B3-0058-AF27-E448-DF8943E7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5C9CEF-C77B-245E-3263-E8734173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0F934B-DBA2-3F9E-8DCE-7EE3D9F2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662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8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re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368" y="1885209"/>
            <a:ext cx="11232000" cy="600000"/>
          </a:xfrm>
        </p:spPr>
        <p:txBody>
          <a:bodyPr/>
          <a:lstStyle>
            <a:lvl1pPr>
              <a:spcAft>
                <a:spcPts val="0"/>
              </a:spcAft>
              <a:defRPr sz="1500" b="1">
                <a:solidFill>
                  <a:schemeClr val="accent3"/>
                </a:solidFill>
              </a:defRPr>
            </a:lvl1pPr>
          </a:lstStyle>
          <a:p>
            <a:pPr lvl="0">
              <a:defRPr/>
            </a:pPr>
            <a:r>
              <a:rPr lang="fr-FR"/>
              <a:t>Sous-titre</a:t>
            </a:r>
            <a:endParaRPr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8368" y="2524800"/>
            <a:ext cx="11233149" cy="3600000"/>
          </a:xfrm>
        </p:spPr>
        <p:txBody>
          <a:bodyPr/>
          <a:lstStyle/>
          <a:p>
            <a:pPr lvl="0">
              <a:defRPr/>
            </a:pPr>
            <a:r>
              <a:rPr lang="fr-FR"/>
              <a:t>Texte de niveau 1</a:t>
            </a:r>
            <a:endParaRPr/>
          </a:p>
          <a:p>
            <a:pPr lvl="1">
              <a:defRPr/>
            </a:pPr>
            <a:r>
              <a:rPr lang="fr-FR"/>
              <a:t>Texte de niveau 2</a:t>
            </a:r>
            <a:endParaRPr/>
          </a:p>
          <a:p>
            <a:pPr lvl="2">
              <a:defRPr/>
            </a:pPr>
            <a:r>
              <a:rPr lang="fr-FR"/>
              <a:t>Texte de niveau 3</a:t>
            </a:r>
            <a:endParaRPr/>
          </a:p>
          <a:p>
            <a:pPr lvl="3">
              <a:defRPr/>
            </a:pPr>
            <a:r>
              <a:rPr lang="fr-FR"/>
              <a:t>Texte de niveau 4</a:t>
            </a:r>
            <a:endParaRPr/>
          </a:p>
          <a:p>
            <a:pPr lvl="4">
              <a:defRPr/>
            </a:pPr>
            <a:r>
              <a:rPr lang="fr-FR"/>
              <a:t>Texte de niveau 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5863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7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11736-4A6C-1A2B-E67A-FD92530C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EFD227-BF61-E99C-668A-7EBDE025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1752C1-8403-F147-1522-2BC5F796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1B3A38-0087-3067-F7F7-911E8E45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1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5256E4-9F51-A6BA-634A-5ACF9D72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F8161F-9450-B912-DDE5-559341CC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A3203D-48C5-DDDF-B03D-FB7BB83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45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EB755-AAE7-DE87-2711-DF2EC1F3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79FC6-34F1-281D-2D0D-0EE2FEB54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CFF82D-9F6F-22F0-296C-4010BBD6C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292D4A-837A-E7D8-B1E9-2385F985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4CE435-FE07-814D-F855-15DAC281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BEA1CE-3F26-46F7-19A5-84E8F0D2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64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81293-AFE9-92C9-6345-28E9DDB5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115040-8D49-BE08-0254-DC462B6E5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C9DCFF-7D93-BCF0-36E2-819A2A16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BA2EE2-CD52-25C9-CE97-CAD05C88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CA7207-DEC4-A8C4-B392-65904CA3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1DAC5B-162A-B6FA-9C8F-C7D4D80C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76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0B66B3C-21A9-DB15-85DD-88B565E3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A8B86-E861-39D4-46E7-8D735F797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5378E0-BC1A-F782-2937-6B7F121D8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E86DC7-3CD1-F644-A932-2961820ED52F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C23366-F211-F629-8E1A-98390EE8D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3EF586-1C68-6243-980C-A8B311E9B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E0209-1037-0C4F-AFEE-97B665A3C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4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70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0F80A-8B75-40B8-843D-B2212FB3D244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44390-21CA-42D2-8488-B1214902A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2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0" r:id="rId12"/>
    <p:sldLayoutId id="214748370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7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9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4.png"/><Relationship Id="rId1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bleu vert&#10;&#10;Le contenu généré par l’IA peut être incorrect.">
            <a:extLst>
              <a:ext uri="{FF2B5EF4-FFF2-40B4-BE49-F238E27FC236}">
                <a16:creationId xmlns:a16="http://schemas.microsoft.com/office/drawing/2014/main" id="{64749D16-3C97-9FB6-2A84-07104FCA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88" y="757855"/>
            <a:ext cx="6657548" cy="2213635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68F6C6-1D1B-EC42-AA7F-32F338A05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968" y="3135783"/>
            <a:ext cx="8921672" cy="1379679"/>
          </a:xfrm>
        </p:spPr>
        <p:txBody>
          <a:bodyPr anchor="b">
            <a:normAutofit/>
          </a:bodyPr>
          <a:lstStyle/>
          <a:p>
            <a:pPr algn="l"/>
            <a:r>
              <a:rPr lang="fr-FR" sz="3800" dirty="0" err="1"/>
              <a:t>Scaling</a:t>
            </a:r>
            <a:r>
              <a:rPr lang="fr-FR" sz="3800" dirty="0"/>
              <a:t> up </a:t>
            </a:r>
            <a:r>
              <a:rPr lang="fr-FR" sz="3800" dirty="0" err="1"/>
              <a:t>drug</a:t>
            </a:r>
            <a:r>
              <a:rPr lang="fr-FR" sz="3800" dirty="0"/>
              <a:t> </a:t>
            </a:r>
            <a:r>
              <a:rPr lang="fr-FR" sz="3800" dirty="0" err="1"/>
              <a:t>discovery</a:t>
            </a:r>
            <a:r>
              <a:rPr lang="fr-FR" sz="3800" dirty="0"/>
              <a:t> and </a:t>
            </a:r>
            <a:r>
              <a:rPr lang="fr-FR" sz="3800" dirty="0" err="1"/>
              <a:t>development</a:t>
            </a:r>
            <a:r>
              <a:rPr lang="fr-FR" sz="3800" dirty="0"/>
              <a:t> </a:t>
            </a:r>
            <a:r>
              <a:rPr lang="fr-FR" sz="3800" dirty="0" err="1"/>
              <a:t>using</a:t>
            </a:r>
            <a:r>
              <a:rPr lang="fr-FR" sz="3800" dirty="0"/>
              <a:t> AI &amp; ML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1FC635-E8F0-16AC-7353-9EE745659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303" y="5142305"/>
            <a:ext cx="7321298" cy="753165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fr-FR" dirty="0"/>
              <a:t>Pr. Pierre Marquet, MD, PhD</a:t>
            </a:r>
          </a:p>
          <a:p>
            <a:pPr algn="l"/>
            <a:r>
              <a:rPr lang="fr-FR" dirty="0"/>
              <a:t>Head of UMR1248 </a:t>
            </a:r>
            <a:r>
              <a:rPr lang="fr-FR" dirty="0" err="1"/>
              <a:t>Pharmacology</a:t>
            </a:r>
            <a:r>
              <a:rPr lang="fr-FR" dirty="0"/>
              <a:t> &amp; Transplantation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4C3B710-0785-5B00-9F46-816B2C9772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501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DCD5B-BEC6-E44B-8C81-86B6610C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829"/>
            <a:ext cx="11247040" cy="1143000"/>
          </a:xfrm>
        </p:spPr>
        <p:txBody>
          <a:bodyPr>
            <a:noAutofit/>
          </a:bodyPr>
          <a:lstStyle/>
          <a:p>
            <a:r>
              <a:rPr lang="en-US" sz="3200" dirty="0"/>
              <a:t>“</a:t>
            </a:r>
            <a:r>
              <a:rPr lang="en-US" sz="3200" u="sng" dirty="0"/>
              <a:t>Specify</a:t>
            </a:r>
            <a:r>
              <a:rPr lang="en-US" sz="3200" dirty="0"/>
              <a:t> your pharmacological research topic by selecting 3 secondary keywords”.</a:t>
            </a:r>
            <a:endParaRPr lang="fr-FR" sz="32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1AE09DB-F79B-C649-91EB-2C6AEBA12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422441"/>
            <a:ext cx="9001000" cy="53237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6892F6-5AF4-D143-B83E-66748AE22AAF}"/>
              </a:ext>
            </a:extLst>
          </p:cNvPr>
          <p:cNvSpPr/>
          <p:nvPr/>
        </p:nvSpPr>
        <p:spPr>
          <a:xfrm>
            <a:off x="4032738" y="4376615"/>
            <a:ext cx="911134" cy="2039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A274D-2A2C-CF45-A671-38A4FFECDD25}"/>
              </a:ext>
            </a:extLst>
          </p:cNvPr>
          <p:cNvSpPr/>
          <p:nvPr/>
        </p:nvSpPr>
        <p:spPr>
          <a:xfrm>
            <a:off x="3055814" y="3717709"/>
            <a:ext cx="1888057" cy="2759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442F4-DB74-6233-AACF-40B8ADEAC0D2}"/>
              </a:ext>
            </a:extLst>
          </p:cNvPr>
          <p:cNvSpPr/>
          <p:nvPr/>
        </p:nvSpPr>
        <p:spPr>
          <a:xfrm>
            <a:off x="3884246" y="2528280"/>
            <a:ext cx="1063535" cy="2039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CB922-43E0-C8B9-AE86-F09E0AA776FA}"/>
              </a:ext>
            </a:extLst>
          </p:cNvPr>
          <p:cNvSpPr/>
          <p:nvPr/>
        </p:nvSpPr>
        <p:spPr>
          <a:xfrm>
            <a:off x="2876063" y="5597410"/>
            <a:ext cx="2067808" cy="2039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74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4A64CD-C55C-0944-B254-4F3980CB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100060"/>
            <a:ext cx="1073133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Do you use any of the models in the list below</a:t>
            </a:r>
            <a:r>
              <a:rPr lang="fr-FR" sz="3200" dirty="0"/>
              <a:t>?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0AF3620-6BE0-A243-8AD9-D2DA3037FB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25623"/>
            <a:ext cx="7056784" cy="51657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27ADFF-B845-382A-77BD-104A492C870A}"/>
              </a:ext>
            </a:extLst>
          </p:cNvPr>
          <p:cNvSpPr/>
          <p:nvPr/>
        </p:nvSpPr>
        <p:spPr>
          <a:xfrm>
            <a:off x="3008923" y="4548554"/>
            <a:ext cx="765908" cy="296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38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01C49-4414-4E4B-AF1C-805A0280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Do </a:t>
            </a:r>
            <a:r>
              <a:rPr lang="fr-FR" sz="3200" dirty="0" err="1"/>
              <a:t>you</a:t>
            </a:r>
            <a:r>
              <a:rPr lang="fr-FR" sz="3200" dirty="0"/>
              <a:t> host and </a:t>
            </a:r>
            <a:r>
              <a:rPr lang="fr-FR" sz="3200" dirty="0" err="1"/>
              <a:t>maintain</a:t>
            </a:r>
            <a:r>
              <a:rPr lang="fr-FR" sz="3200" dirty="0"/>
              <a:t> at least one </a:t>
            </a:r>
            <a:r>
              <a:rPr lang="fr-FR" sz="3200" dirty="0" err="1"/>
              <a:t>research</a:t>
            </a:r>
            <a:r>
              <a:rPr lang="fr-FR" sz="3200" dirty="0"/>
              <a:t> </a:t>
            </a:r>
            <a:r>
              <a:rPr lang="fr-FR" sz="3200" dirty="0" err="1"/>
              <a:t>database</a:t>
            </a:r>
            <a:r>
              <a:rPr lang="fr-FR" sz="3200" dirty="0"/>
              <a:t>? 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FEB001F-2990-7B42-966F-9AC2701260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15" y="1556544"/>
            <a:ext cx="7106169" cy="46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794F46-E801-B760-162F-49D71E5482E3}"/>
              </a:ext>
            </a:extLst>
          </p:cNvPr>
          <p:cNvSpPr/>
          <p:nvPr/>
        </p:nvSpPr>
        <p:spPr>
          <a:xfrm>
            <a:off x="5038928" y="2717260"/>
            <a:ext cx="869004" cy="4734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18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01088-BACC-034C-BA1D-6316B990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2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What new technological approaches do you think could change your research in the next five years? </a:t>
            </a:r>
            <a:endParaRPr lang="fr-FR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32C245-FAC1-F642-90C0-C798FC8F02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556792"/>
            <a:ext cx="11881320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B2471-C1CE-BC2D-F59A-0FEF2A2D4E2E}"/>
              </a:ext>
            </a:extLst>
          </p:cNvPr>
          <p:cNvSpPr/>
          <p:nvPr/>
        </p:nvSpPr>
        <p:spPr>
          <a:xfrm>
            <a:off x="1789723" y="5642708"/>
            <a:ext cx="2219569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74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9AE67-E308-EDEC-9DFA-A26AC8A9A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1">
                <a:solidFill>
                  <a:srgbClr val="0070C0"/>
                </a:solidFill>
              </a:rPr>
              <a:t>AI in pharmacology </a:t>
            </a:r>
            <a:br>
              <a:rPr lang="en-US" noProof="1">
                <a:solidFill>
                  <a:srgbClr val="0070C0"/>
                </a:solidFill>
              </a:rPr>
            </a:br>
            <a:r>
              <a:rPr lang="en-US" noProof="1">
                <a:solidFill>
                  <a:srgbClr val="0070C0"/>
                </a:solidFill>
              </a:rPr>
              <a:t>at UMR1248 </a:t>
            </a:r>
            <a:br>
              <a:rPr lang="en-US" noProof="1">
                <a:solidFill>
                  <a:srgbClr val="0070C0"/>
                </a:solidFill>
              </a:rPr>
            </a:br>
            <a:r>
              <a:rPr lang="en-US" noProof="1">
                <a:solidFill>
                  <a:srgbClr val="0070C0"/>
                </a:solidFill>
              </a:rPr>
              <a:t>“</a:t>
            </a:r>
            <a:r>
              <a:rPr lang="en-US" sz="5400" noProof="1">
                <a:solidFill>
                  <a:srgbClr val="0070C0"/>
                </a:solidFill>
              </a:rPr>
              <a:t>Pharmacology &amp; Transplantation”</a:t>
            </a:r>
            <a:endParaRPr lang="en-US" noProof="1">
              <a:solidFill>
                <a:srgbClr val="0070C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4D43D7-D13A-6D31-2EE1-D96832A67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(</a:t>
            </a:r>
            <a:r>
              <a:rPr lang="fr-FR" sz="2800" dirty="0" err="1"/>
              <a:t>episode</a:t>
            </a:r>
            <a:r>
              <a:rPr lang="fr-FR" sz="2800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741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360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Aptos Display" panose="020B0004020202020204" pitchFamily="34" charset="0"/>
              </a:rPr>
              <a:t>Machine Learning vs. </a:t>
            </a:r>
            <a:r>
              <a:rPr lang="fr-FR" sz="36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popPK+BE</a:t>
            </a:r>
            <a:r>
              <a:rPr lang="fr-FR" sz="3600" dirty="0">
                <a:solidFill>
                  <a:srgbClr val="0070C0"/>
                </a:solidFill>
                <a:latin typeface="Aptos Display" panose="020B0004020202020204" pitchFamily="34" charset="0"/>
              </a:rPr>
              <a:t> for </a:t>
            </a:r>
            <a:r>
              <a:rPr lang="fr-FR" sz="36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individual</a:t>
            </a:r>
            <a:r>
              <a:rPr lang="fr-FR" sz="3600" dirty="0">
                <a:solidFill>
                  <a:srgbClr val="0070C0"/>
                </a:solidFill>
                <a:latin typeface="Aptos Display" panose="020B0004020202020204" pitchFamily="34" charset="0"/>
              </a:rPr>
              <a:t> dose </a:t>
            </a:r>
            <a:r>
              <a:rPr lang="fr-FR" sz="36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adjustment</a:t>
            </a:r>
            <a:endParaRPr lang="en-US" sz="3600" dirty="0">
              <a:solidFill>
                <a:srgbClr val="0070C0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" y="2239222"/>
            <a:ext cx="5269713" cy="4237719"/>
          </a:xfrm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951189" y="6519500"/>
            <a:ext cx="322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Woillard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JB et al,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Pharmacol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2018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9975" y="541823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PRIOR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12024" y="3790687"/>
            <a:ext cx="140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POSTERIOR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47942" y="3711750"/>
            <a:ext cx="1737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Clinical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trial or routine data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5CFB70-92C1-C768-CE3D-20148A3C2A87}"/>
              </a:ext>
            </a:extLst>
          </p:cNvPr>
          <p:cNvSpPr txBox="1"/>
          <p:nvPr/>
        </p:nvSpPr>
        <p:spPr>
          <a:xfrm>
            <a:off x="630624" y="5787563"/>
            <a:ext cx="64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AUC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DC20F37-E25B-8F78-DE45-3C34A31E8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253" y="2277413"/>
            <a:ext cx="5269712" cy="4294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AB13F996-B89D-46FE-F982-D33A0B8072BE}"/>
              </a:ext>
            </a:extLst>
          </p:cNvPr>
          <p:cNvSpPr/>
          <p:nvPr/>
        </p:nvSpPr>
        <p:spPr>
          <a:xfrm>
            <a:off x="6894786" y="1433158"/>
            <a:ext cx="727719" cy="4547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EDE7F30-6FD7-5BA3-781D-5F3928D46117}"/>
              </a:ext>
            </a:extLst>
          </p:cNvPr>
          <p:cNvSpPr txBox="1">
            <a:spLocks/>
          </p:cNvSpPr>
          <p:nvPr/>
        </p:nvSpPr>
        <p:spPr>
          <a:xfrm>
            <a:off x="1166648" y="834159"/>
            <a:ext cx="6085490" cy="3187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fr-FR" sz="1800" b="1" dirty="0">
                <a:solidFill>
                  <a:srgbClr val="002060"/>
                </a:solidFill>
              </a:rPr>
              <a:t>Model </a:t>
            </a:r>
            <a:r>
              <a:rPr lang="fr-FR" sz="1800" b="1" dirty="0" err="1">
                <a:solidFill>
                  <a:srgbClr val="002060"/>
                </a:solidFill>
              </a:rPr>
              <a:t>development</a:t>
            </a:r>
            <a:endParaRPr lang="fr-FR" sz="1800" b="1" dirty="0">
              <a:solidFill>
                <a:srgbClr val="002060"/>
              </a:solidFill>
            </a:endParaRPr>
          </a:p>
          <a:p>
            <a:pPr marL="407988" lvl="1" indent="-282575">
              <a:spcBef>
                <a:spcPts val="600"/>
              </a:spcBef>
            </a:pPr>
            <a:r>
              <a:rPr lang="fr-FR" sz="1600" dirty="0" err="1"/>
              <a:t>Xgboost</a:t>
            </a:r>
            <a:r>
              <a:rPr lang="fr-FR" sz="1600" dirty="0"/>
              <a:t> </a:t>
            </a:r>
            <a:r>
              <a:rPr lang="fr-FR" sz="1600" dirty="0" err="1"/>
              <a:t>trained</a:t>
            </a:r>
            <a:r>
              <a:rPr lang="fr-FR" sz="1600" dirty="0"/>
              <a:t> on </a:t>
            </a:r>
            <a:r>
              <a:rPr lang="fr-FR" sz="1600" dirty="0" err="1"/>
              <a:t>our</a:t>
            </a:r>
            <a:r>
              <a:rPr lang="fr-FR" sz="1600" dirty="0"/>
              <a:t> </a:t>
            </a:r>
            <a:r>
              <a:rPr lang="fr-FR" sz="1600" dirty="0" err="1"/>
              <a:t>database</a:t>
            </a:r>
            <a:r>
              <a:rPr lang="fr-FR" sz="1600" dirty="0"/>
              <a:t> of </a:t>
            </a:r>
            <a:r>
              <a:rPr lang="fr-FR" sz="1600" dirty="0">
                <a:sym typeface="Wingdings" panose="05000000000000000000" pitchFamily="2" charset="2"/>
              </a:rPr>
              <a:t>~</a:t>
            </a:r>
            <a:r>
              <a:rPr lang="fr-FR" sz="1600" dirty="0"/>
              <a:t>5000 </a:t>
            </a:r>
            <a:r>
              <a:rPr lang="fr-FR" sz="1600" dirty="0" err="1"/>
              <a:t>AUCs</a:t>
            </a:r>
            <a:r>
              <a:rPr lang="fr-FR" sz="1600" dirty="0"/>
              <a:t>/~2000 patients</a:t>
            </a:r>
          </a:p>
          <a:p>
            <a:pPr marL="407988" lvl="1" indent="-282575">
              <a:spcBef>
                <a:spcPts val="600"/>
              </a:spcBef>
            </a:pPr>
            <a:r>
              <a:rPr lang="fr-FR" sz="1600" dirty="0"/>
              <a:t>to </a:t>
            </a:r>
            <a:r>
              <a:rPr lang="fr-FR" sz="1600" dirty="0" err="1"/>
              <a:t>estimate</a:t>
            </a:r>
            <a:r>
              <a:rPr lang="fr-FR" sz="1600" dirty="0"/>
              <a:t> tacrolimus AUC </a:t>
            </a:r>
          </a:p>
          <a:p>
            <a:pPr marL="407988" lvl="1" indent="-282575">
              <a:spcBef>
                <a:spcPts val="600"/>
              </a:spcBef>
            </a:pPr>
            <a:r>
              <a:rPr lang="fr-FR" sz="1600" dirty="0" err="1"/>
              <a:t>Potential</a:t>
            </a:r>
            <a:r>
              <a:rPr lang="fr-FR" sz="1600" dirty="0"/>
              <a:t> </a:t>
            </a:r>
            <a:r>
              <a:rPr lang="fr-FR" sz="1600" dirty="0" err="1"/>
              <a:t>predictors</a:t>
            </a:r>
            <a:r>
              <a:rPr lang="fr-FR" sz="1600" dirty="0"/>
              <a:t>: 3 concentrations (C0, C1h, C3h) + </a:t>
            </a:r>
            <a:r>
              <a:rPr lang="fr-FR" sz="1600" dirty="0" err="1"/>
              <a:t>covariates</a:t>
            </a: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D54158-62BB-023E-543F-150399EEC8CB}"/>
              </a:ext>
            </a:extLst>
          </p:cNvPr>
          <p:cNvSpPr txBox="1"/>
          <p:nvPr/>
        </p:nvSpPr>
        <p:spPr>
          <a:xfrm>
            <a:off x="7584418" y="875680"/>
            <a:ext cx="4594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b="1" dirty="0">
                <a:solidFill>
                  <a:srgbClr val="002060"/>
                </a:solidFill>
              </a:rPr>
              <a:t>Validation of an </a:t>
            </a:r>
            <a:r>
              <a:rPr lang="fr-FR" b="1" dirty="0" err="1">
                <a:solidFill>
                  <a:srgbClr val="002060"/>
                </a:solidFill>
              </a:rPr>
              <a:t>Xgboost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estimator</a:t>
            </a:r>
            <a:r>
              <a:rPr lang="fr-FR" b="1" dirty="0">
                <a:solidFill>
                  <a:srgbClr val="002060"/>
                </a:solidFill>
              </a:rPr>
              <a:t> in an </a:t>
            </a:r>
            <a:r>
              <a:rPr lang="fr-FR" b="1" dirty="0" err="1">
                <a:solidFill>
                  <a:srgbClr val="002060"/>
                </a:solidFill>
              </a:rPr>
              <a:t>independent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database</a:t>
            </a:r>
            <a:r>
              <a:rPr lang="fr-FR" b="1" dirty="0">
                <a:solidFill>
                  <a:srgbClr val="002060"/>
                </a:solidFill>
              </a:rPr>
              <a:t> of full PK profiles</a:t>
            </a:r>
          </a:p>
          <a:p>
            <a:pPr marL="450850" lvl="1" indent="-284163">
              <a:spcBef>
                <a:spcPts val="1200"/>
              </a:spcBef>
              <a:buFont typeface="Police système Courant"/>
              <a:buChar char="−"/>
            </a:pPr>
            <a:r>
              <a:rPr lang="fr-FR" sz="1600" dirty="0"/>
              <a:t>Excellent performance (</a:t>
            </a:r>
            <a:r>
              <a:rPr lang="fr-FR" sz="1600" u="sng" dirty="0" err="1"/>
              <a:t>better</a:t>
            </a:r>
            <a:r>
              <a:rPr lang="fr-FR" sz="1600" u="sng" dirty="0"/>
              <a:t> </a:t>
            </a:r>
            <a:r>
              <a:rPr lang="fr-FR" sz="1600" u="sng" dirty="0" err="1"/>
              <a:t>than</a:t>
            </a:r>
            <a:r>
              <a:rPr lang="fr-FR" sz="1600" u="sng" dirty="0"/>
              <a:t> </a:t>
            </a:r>
            <a:r>
              <a:rPr lang="fr-FR" sz="1600" u="sng" dirty="0" err="1"/>
              <a:t>Bayesian</a:t>
            </a:r>
            <a:r>
              <a:rPr lang="fr-FR" sz="1600" u="sng" dirty="0"/>
              <a:t> estimation</a:t>
            </a:r>
            <a:r>
              <a:rPr lang="fr-FR" sz="1600" dirty="0"/>
              <a:t>), </a:t>
            </a:r>
            <a:r>
              <a:rPr lang="fr-FR" sz="1600" dirty="0" err="1"/>
              <a:t>using</a:t>
            </a:r>
            <a:r>
              <a:rPr lang="fr-FR" sz="1600" dirty="0"/>
              <a:t>  </a:t>
            </a:r>
            <a:r>
              <a:rPr lang="fr-FR" sz="1600" b="1" dirty="0">
                <a:solidFill>
                  <a:srgbClr val="FF0000"/>
                </a:solidFill>
              </a:rPr>
              <a:t>2 </a:t>
            </a:r>
            <a:r>
              <a:rPr lang="fr-FR" sz="1600" dirty="0"/>
              <a:t>or 3 </a:t>
            </a:r>
            <a:r>
              <a:rPr lang="fr-FR" sz="1600" dirty="0" err="1"/>
              <a:t>blood</a:t>
            </a:r>
            <a:r>
              <a:rPr lang="fr-FR" sz="1600" dirty="0"/>
              <a:t> concentrations</a:t>
            </a:r>
          </a:p>
          <a:p>
            <a:endParaRPr lang="fr-FR" dirty="0"/>
          </a:p>
        </p:txBody>
      </p:sp>
      <p:sp>
        <p:nvSpPr>
          <p:cNvPr id="13" name="Virage 12">
            <a:extLst>
              <a:ext uri="{FF2B5EF4-FFF2-40B4-BE49-F238E27FC236}">
                <a16:creationId xmlns:a16="http://schemas.microsoft.com/office/drawing/2014/main" id="{B3403710-C3FD-96E6-7218-5C436C380329}"/>
              </a:ext>
            </a:extLst>
          </p:cNvPr>
          <p:cNvSpPr/>
          <p:nvPr/>
        </p:nvSpPr>
        <p:spPr>
          <a:xfrm>
            <a:off x="269239" y="1346757"/>
            <a:ext cx="979965" cy="84990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ADC89FB2-0D21-DAA9-56D7-77BCE0251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4346"/>
          <a:stretch/>
        </p:blipFill>
        <p:spPr>
          <a:xfrm>
            <a:off x="217395" y="2656846"/>
            <a:ext cx="8505427" cy="4155339"/>
          </a:xfrm>
          <a:prstGeom prst="rect">
            <a:avLst/>
          </a:prstGeom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880229" y="1456518"/>
            <a:ext cx="4368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90538" lvl="1" defTabSz="4572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Bayesian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estimate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lang="fr-FR" sz="1800" b="1" dirty="0" err="1">
                <a:solidFill>
                  <a:srgbClr val="FF0000"/>
                </a:solidFill>
              </a:rPr>
              <a:t>inter-dose</a:t>
            </a:r>
            <a:r>
              <a:rPr lang="fr-FR" sz="1800" b="1" dirty="0">
                <a:solidFill>
                  <a:srgbClr val="FF0000"/>
                </a:solidFill>
              </a:rPr>
              <a:t> AUC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samples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the first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3h</a:t>
            </a:r>
          </a:p>
          <a:p>
            <a:pPr marL="490538" lvl="1" defTabSz="45720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FR" sz="1800" b="1" dirty="0">
                <a:solidFill>
                  <a:srgbClr val="0070C0"/>
                </a:solidFill>
              </a:rPr>
              <a:t>AUC </a:t>
            </a:r>
            <a:r>
              <a:rPr lang="fr-FR" sz="1800" b="1" dirty="0" err="1">
                <a:solidFill>
                  <a:srgbClr val="0070C0"/>
                </a:solidFill>
              </a:rPr>
              <a:t>estimate</a:t>
            </a:r>
            <a:r>
              <a:rPr lang="fr-FR" sz="1800" b="1" dirty="0">
                <a:solidFill>
                  <a:srgbClr val="0070C0"/>
                </a:solidFill>
              </a:rPr>
              <a:t> by ML</a:t>
            </a:r>
          </a:p>
          <a:p>
            <a:pPr marL="490538" marR="0" lvl="1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Modeled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PK profile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414555" y="178639"/>
            <a:ext cx="11777445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>
              <a:spcBef>
                <a:spcPct val="0"/>
              </a:spcBef>
              <a:buNone/>
              <a:defRPr sz="360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FR" altLang="fr-FR" dirty="0" err="1"/>
              <a:t>Clinical</a:t>
            </a:r>
            <a:r>
              <a:rPr lang="fr-FR" altLang="fr-FR" dirty="0"/>
              <a:t> </a:t>
            </a:r>
            <a:r>
              <a:rPr lang="fr-FR" altLang="fr-FR" dirty="0" err="1"/>
              <a:t>implementation</a:t>
            </a:r>
            <a:r>
              <a:rPr lang="fr-FR" altLang="fr-FR" dirty="0"/>
              <a:t> </a:t>
            </a:r>
            <a:r>
              <a:rPr lang="fr-FR" altLang="fr-FR" dirty="0" err="1"/>
              <a:t>through</a:t>
            </a:r>
            <a:r>
              <a:rPr lang="fr-FR" altLang="fr-FR" dirty="0"/>
              <a:t> </a:t>
            </a:r>
            <a:r>
              <a:rPr lang="fr-FR" altLang="fr-FR" dirty="0" err="1"/>
              <a:t>our</a:t>
            </a:r>
            <a:r>
              <a:rPr lang="fr-FR" altLang="fr-FR" dirty="0"/>
              <a:t> ISBA expert system </a:t>
            </a:r>
          </a:p>
          <a:p>
            <a:r>
              <a:rPr lang="fr-FR" sz="2400" dirty="0"/>
              <a:t>(https://</a:t>
            </a:r>
            <a:r>
              <a:rPr lang="fr-FR" sz="2400" dirty="0" err="1"/>
              <a:t>abis.chu-limoges.fr</a:t>
            </a:r>
            <a:r>
              <a:rPr lang="fr-FR" sz="2400" dirty="0"/>
              <a:t>/login)</a:t>
            </a:r>
            <a:endParaRPr lang="fr-FR" altLang="fr-FR" sz="2400" dirty="0"/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>
          <a:xfrm flipH="1">
            <a:off x="4760422" y="1959018"/>
            <a:ext cx="3630602" cy="24245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 flipH="1">
            <a:off x="6624084" y="2656847"/>
            <a:ext cx="1570165" cy="18194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A3803E0-D169-E412-32D3-72641B70DA2A}"/>
              </a:ext>
            </a:extLst>
          </p:cNvPr>
          <p:cNvCxnSpPr>
            <a:cxnSpLocks/>
          </p:cNvCxnSpPr>
          <p:nvPr/>
        </p:nvCxnSpPr>
        <p:spPr>
          <a:xfrm flipH="1">
            <a:off x="4677295" y="2363056"/>
            <a:ext cx="3516954" cy="330622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Espace réservé du contenu 5">
            <a:extLst>
              <a:ext uri="{FF2B5EF4-FFF2-40B4-BE49-F238E27FC236}">
                <a16:creationId xmlns:a16="http://schemas.microsoft.com/office/drawing/2014/main" id="{0EECA68F-6A24-F35E-399E-19EF72D9F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30" t="31255" r="19876" b="42308"/>
          <a:stretch/>
        </p:blipFill>
        <p:spPr>
          <a:xfrm>
            <a:off x="8928611" y="3131287"/>
            <a:ext cx="1317522" cy="16755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D3E387-5B9E-634E-473C-894CF074593E}"/>
              </a:ext>
            </a:extLst>
          </p:cNvPr>
          <p:cNvSpPr/>
          <p:nvPr/>
        </p:nvSpPr>
        <p:spPr>
          <a:xfrm>
            <a:off x="3048000" y="5380074"/>
            <a:ext cx="254924" cy="786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0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504958" y="1597962"/>
            <a:ext cx="2309126" cy="357783"/>
          </a:xfrm>
          <a:prstGeom prst="roundRect">
            <a:avLst>
              <a:gd name="adj" fmla="val 63852"/>
            </a:avLst>
          </a:prstGeom>
          <a:solidFill>
            <a:srgbClr val="D4E9F7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6" name="Text 2"/>
          <p:cNvSpPr/>
          <p:nvPr/>
        </p:nvSpPr>
        <p:spPr>
          <a:xfrm>
            <a:off x="688337" y="1711130"/>
            <a:ext cx="128041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600" dirty="0">
                <a:solidFill>
                  <a:schemeClr val="accent1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IOHEXOL CLEARANCE</a:t>
            </a:r>
            <a:endParaRPr lang="en-US" sz="160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375669" y="1498340"/>
            <a:ext cx="7611629" cy="455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600"/>
              </a:spcBef>
            </a:pPr>
            <a:r>
              <a:rPr lang="en-GB" sz="2400" dirty="0" err="1">
                <a:solidFill>
                  <a:srgbClr val="7030A0"/>
                </a:solidFill>
                <a:latin typeface="Aptos" panose="020B0004020202020204" pitchFamily="34" charset="0"/>
              </a:rPr>
              <a:t>CL</a:t>
            </a:r>
            <a:r>
              <a:rPr lang="en-GB" sz="2400" baseline="-25000" dirty="0" err="1">
                <a:solidFill>
                  <a:srgbClr val="7030A0"/>
                </a:solidFill>
                <a:latin typeface="Aptos" panose="020B0004020202020204" pitchFamily="34" charset="0"/>
              </a:rPr>
              <a:t>ioh</a:t>
            </a:r>
            <a:r>
              <a:rPr lang="en-GB" sz="2400" dirty="0">
                <a:solidFill>
                  <a:srgbClr val="7030A0"/>
                </a:solidFill>
                <a:latin typeface="Aptos" panose="020B0004020202020204" pitchFamily="34" charset="0"/>
              </a:rPr>
              <a:t> measures glomerular filtration, but requires many, or very late, blood concentrations </a:t>
            </a:r>
            <a:r>
              <a:rPr lang="en-GB" sz="2400" dirty="0">
                <a:solidFill>
                  <a:srgbClr val="7030A0"/>
                </a:solidFill>
                <a:latin typeface="Aptos" panose="020B0004020202020204" pitchFamily="34" charset="0"/>
                <a:sym typeface="Wingdings" pitchFamily="2" charset="2"/>
              </a:rPr>
              <a:t> simplification needed</a:t>
            </a:r>
            <a:endParaRPr lang="en-GB" sz="2400" dirty="0">
              <a:solidFill>
                <a:srgbClr val="7030A0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66701" y="2318124"/>
            <a:ext cx="142280" cy="17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200" dirty="0">
                <a:solidFill>
                  <a:srgbClr val="002060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2" y="2540870"/>
            <a:ext cx="4666953" cy="190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66701" y="2650110"/>
            <a:ext cx="2171105" cy="234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Synthetic Data Generation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66702" y="2969594"/>
            <a:ext cx="4666953" cy="227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500 </a:t>
            </a:r>
            <a:r>
              <a:rPr lang="en-US" dirty="0" err="1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iohexol</a:t>
            </a:r>
            <a:r>
              <a:rPr lang="en-US" dirty="0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 PK profiles simulated using a literature POPPK model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66603" y="3210775"/>
            <a:ext cx="142280" cy="17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200" dirty="0">
                <a:solidFill>
                  <a:srgbClr val="002060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41" y="4232672"/>
            <a:ext cx="4667052" cy="190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66603" y="3542761"/>
            <a:ext cx="1872754" cy="234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MAP-BE Analysis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566603" y="3862245"/>
            <a:ext cx="4667052" cy="227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All points (REF) and 3 points (LSS) with residual error calculation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566701" y="4175379"/>
            <a:ext cx="142280" cy="17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200" dirty="0">
                <a:solidFill>
                  <a:srgbClr val="002060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54" y="5028203"/>
            <a:ext cx="4666953" cy="1905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66702" y="4507364"/>
            <a:ext cx="1872754" cy="234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ML prediction of MAP-BE estimation error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566702" y="4826849"/>
            <a:ext cx="5313543" cy="455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Xgboost vs GLMnet using observed and estimated concentrations and PK parameters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Text 13"/>
          <p:cNvSpPr/>
          <p:nvPr/>
        </p:nvSpPr>
        <p:spPr>
          <a:xfrm>
            <a:off x="566603" y="5367790"/>
            <a:ext cx="142280" cy="17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200" dirty="0">
                <a:solidFill>
                  <a:srgbClr val="002060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41" y="5346700"/>
            <a:ext cx="4667052" cy="19050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566603" y="5699775"/>
            <a:ext cx="1872754" cy="234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Validation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 15"/>
          <p:cNvSpPr/>
          <p:nvPr/>
        </p:nvSpPr>
        <p:spPr>
          <a:xfrm>
            <a:off x="566603" y="6019260"/>
            <a:ext cx="4667052" cy="455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10-fold CV training, test set, and external validation in a patient database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84657" y="6357938"/>
            <a:ext cx="1500188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4D5001-694D-429D-74EC-8F2D1BC78BAA}"/>
              </a:ext>
            </a:extLst>
          </p:cNvPr>
          <p:cNvSpPr txBox="1">
            <a:spLocks/>
          </p:cNvSpPr>
          <p:nvPr/>
        </p:nvSpPr>
        <p:spPr>
          <a:xfrm>
            <a:off x="329778" y="147478"/>
            <a:ext cx="1153244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ptos Display" panose="020B0004020202020204" pitchFamily="34" charset="0"/>
              </a:rPr>
              <a:t>A hybrid model to estimation </a:t>
            </a:r>
            <a:r>
              <a:rPr lang="en-US" sz="36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iohexol</a:t>
            </a:r>
            <a:r>
              <a:rPr lang="en-US" sz="3600" dirty="0">
                <a:solidFill>
                  <a:srgbClr val="0070C0"/>
                </a:solidFill>
                <a:latin typeface="Aptos Display" panose="020B0004020202020204" pitchFamily="34" charset="0"/>
              </a:rPr>
              <a:t> plasma clearance </a:t>
            </a:r>
            <a:r>
              <a:rPr lang="en-US" sz="36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CL</a:t>
            </a:r>
            <a:r>
              <a:rPr lang="en-US" sz="3600" baseline="-25000" dirty="0" err="1">
                <a:solidFill>
                  <a:srgbClr val="0070C0"/>
                </a:solidFill>
                <a:latin typeface="Aptos Display" panose="020B0004020202020204" pitchFamily="34" charset="0"/>
              </a:rPr>
              <a:t>ioh</a:t>
            </a:r>
            <a:endParaRPr lang="en-US" sz="2800" dirty="0">
              <a:solidFill>
                <a:srgbClr val="0070C0"/>
              </a:solidFill>
              <a:latin typeface="Aptos Display" panose="020B00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E4A9ED9-05F4-40D3-B795-73D3B472A000}"/>
              </a:ext>
            </a:extLst>
          </p:cNvPr>
          <p:cNvSpPr txBox="1"/>
          <p:nvPr/>
        </p:nvSpPr>
        <p:spPr>
          <a:xfrm>
            <a:off x="8240654" y="6187302"/>
            <a:ext cx="380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(1) </a:t>
            </a:r>
            <a:r>
              <a:rPr lang="fr-FR" sz="1400" dirty="0" err="1">
                <a:latin typeface="Aptos" panose="020B0004020202020204" pitchFamily="34" charset="0"/>
              </a:rPr>
              <a:t>Destere</a:t>
            </a:r>
            <a:r>
              <a:rPr lang="fr-FR" sz="1400" dirty="0">
                <a:latin typeface="Aptos" panose="020B0004020202020204" pitchFamily="34" charset="0"/>
              </a:rPr>
              <a:t> A et al. </a:t>
            </a:r>
            <a:r>
              <a:rPr lang="fr-FR" sz="1400" i="1" dirty="0">
                <a:latin typeface="Aptos" panose="020B0004020202020204" pitchFamily="34" charset="0"/>
              </a:rPr>
              <a:t>Clin </a:t>
            </a:r>
            <a:r>
              <a:rPr lang="fr-FR" sz="1400" i="1" dirty="0" err="1">
                <a:latin typeface="Aptos" panose="020B0004020202020204" pitchFamily="34" charset="0"/>
              </a:rPr>
              <a:t>Pharmacokinet</a:t>
            </a:r>
            <a:r>
              <a:rPr lang="fr-FR" sz="1400" i="1" dirty="0">
                <a:latin typeface="Aptos" panose="020B0004020202020204" pitchFamily="34" charset="0"/>
              </a:rPr>
              <a:t>. </a:t>
            </a:r>
            <a:r>
              <a:rPr lang="fr-FR" sz="1400" dirty="0">
                <a:latin typeface="Aptos" panose="020B0004020202020204" pitchFamily="34" charset="0"/>
              </a:rPr>
              <a:t>2022</a:t>
            </a:r>
          </a:p>
          <a:p>
            <a:r>
              <a:rPr lang="fr-FR" sz="1400" dirty="0">
                <a:latin typeface="Aptos" panose="020B0004020202020204" pitchFamily="34" charset="0"/>
              </a:rPr>
              <a:t>(2) </a:t>
            </a:r>
            <a:r>
              <a:rPr lang="fr-FR" sz="1400" dirty="0" err="1">
                <a:latin typeface="Aptos" panose="020B0004020202020204" pitchFamily="34" charset="0"/>
              </a:rPr>
              <a:t>Destere</a:t>
            </a:r>
            <a:r>
              <a:rPr lang="fr-FR" sz="1400" dirty="0">
                <a:latin typeface="Aptos" panose="020B0004020202020204" pitchFamily="34" charset="0"/>
              </a:rPr>
              <a:t> A et al. </a:t>
            </a:r>
            <a:r>
              <a:rPr lang="fr-FR" sz="1400" i="1" dirty="0">
                <a:latin typeface="Aptos" panose="020B0004020202020204" pitchFamily="34" charset="0"/>
              </a:rPr>
              <a:t>Br J Clin </a:t>
            </a:r>
            <a:r>
              <a:rPr lang="fr-FR" sz="1400" i="1" dirty="0" err="1">
                <a:latin typeface="Aptos" panose="020B0004020202020204" pitchFamily="34" charset="0"/>
              </a:rPr>
              <a:t>Pharmacol</a:t>
            </a:r>
            <a:r>
              <a:rPr lang="fr-FR" sz="1400" i="1" dirty="0">
                <a:latin typeface="Aptos" panose="020B0004020202020204" pitchFamily="34" charset="0"/>
              </a:rPr>
              <a:t>. </a:t>
            </a:r>
            <a:r>
              <a:rPr lang="fr-FR" sz="1400" dirty="0">
                <a:latin typeface="Aptos" panose="020B0004020202020204" pitchFamily="34" charset="0"/>
              </a:rPr>
              <a:t>2022</a:t>
            </a:r>
          </a:p>
        </p:txBody>
      </p:sp>
      <p:graphicFrame>
        <p:nvGraphicFramePr>
          <p:cNvPr id="3" name="Espace réservé du contenu 6">
            <a:extLst>
              <a:ext uri="{FF2B5EF4-FFF2-40B4-BE49-F238E27FC236}">
                <a16:creationId xmlns:a16="http://schemas.microsoft.com/office/drawing/2014/main" id="{999C44A9-2316-D9EE-476F-D490ABF6F4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956237"/>
              </p:ext>
            </p:extLst>
          </p:nvPr>
        </p:nvGraphicFramePr>
        <p:xfrm>
          <a:off x="7087372" y="3225764"/>
          <a:ext cx="4924477" cy="2338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805">
                  <a:extLst>
                    <a:ext uri="{9D8B030D-6E8A-4147-A177-3AD203B41FA5}">
                      <a16:colId xmlns:a16="http://schemas.microsoft.com/office/drawing/2014/main" val="3171882796"/>
                    </a:ext>
                  </a:extLst>
                </a:gridCol>
                <a:gridCol w="930918">
                  <a:extLst>
                    <a:ext uri="{9D8B030D-6E8A-4147-A177-3AD203B41FA5}">
                      <a16:colId xmlns:a16="http://schemas.microsoft.com/office/drawing/2014/main" val="3089628049"/>
                    </a:ext>
                  </a:extLst>
                </a:gridCol>
                <a:gridCol w="985678">
                  <a:extLst>
                    <a:ext uri="{9D8B030D-6E8A-4147-A177-3AD203B41FA5}">
                      <a16:colId xmlns:a16="http://schemas.microsoft.com/office/drawing/2014/main" val="1999846000"/>
                    </a:ext>
                  </a:extLst>
                </a:gridCol>
                <a:gridCol w="821398">
                  <a:extLst>
                    <a:ext uri="{9D8B030D-6E8A-4147-A177-3AD203B41FA5}">
                      <a16:colId xmlns:a16="http://schemas.microsoft.com/office/drawing/2014/main" val="3445562671"/>
                    </a:ext>
                  </a:extLst>
                </a:gridCol>
                <a:gridCol w="985678">
                  <a:extLst>
                    <a:ext uri="{9D8B030D-6E8A-4147-A177-3AD203B41FA5}">
                      <a16:colId xmlns:a16="http://schemas.microsoft.com/office/drawing/2014/main" val="1282381823"/>
                    </a:ext>
                  </a:extLst>
                </a:gridCol>
              </a:tblGrid>
              <a:tr h="42286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Test set</a:t>
                      </a:r>
                    </a:p>
                  </a:txBody>
                  <a:tcPr marL="68400" marR="6858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Roboto"/>
                        </a:rPr>
                        <a:t>Validation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Validation set</a:t>
                      </a:r>
                    </a:p>
                  </a:txBody>
                  <a:tcPr marL="68400" marR="6858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effectLst/>
                          <a:latin typeface="Roboto"/>
                        </a:rPr>
                        <a:t>Externe</a:t>
                      </a:r>
                      <a:endParaRPr lang="en-GB" sz="2000" dirty="0">
                        <a:effectLst/>
                        <a:latin typeface="Robot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8188037"/>
                  </a:ext>
                </a:extLst>
              </a:tr>
              <a:tr h="104658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MAP-BE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Hybrid model (</a:t>
                      </a:r>
                      <a:r>
                        <a:rPr lang="en-GB" sz="1200" dirty="0" err="1">
                          <a:effectLst/>
                          <a:latin typeface="Roboto"/>
                        </a:rPr>
                        <a:t>Xgboost</a:t>
                      </a:r>
                      <a:r>
                        <a:rPr lang="en-GB" sz="1200" dirty="0">
                          <a:effectLst/>
                          <a:latin typeface="Roboto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MAP-BE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Hybrid model (</a:t>
                      </a:r>
                      <a:r>
                        <a:rPr lang="en-GB" sz="1200" dirty="0" err="1">
                          <a:effectLst/>
                          <a:latin typeface="Roboto"/>
                        </a:rPr>
                        <a:t>Xgboost</a:t>
                      </a:r>
                      <a:r>
                        <a:rPr lang="en-GB" sz="1200" dirty="0">
                          <a:effectLst/>
                          <a:latin typeface="Roboto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8300150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MPE%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Roboto"/>
                        </a:rPr>
                        <a:t>-1.0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Roboto"/>
                        </a:rPr>
                        <a:t>0.7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Roboto"/>
                        </a:rPr>
                        <a:t>-3.7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Roboto"/>
                        </a:rPr>
                        <a:t>-2.2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8403354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  <a:latin typeface="Roboto"/>
                        </a:rPr>
                        <a:t>RMSE%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Roboto"/>
                        </a:rPr>
                        <a:t>6.2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Roboto"/>
                        </a:rPr>
                        <a:t>5.7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Roboto"/>
                        </a:rPr>
                        <a:t>14.3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Roboto"/>
                        </a:rPr>
                        <a:t>10.9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9195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638920E-6414-A9A3-CC9F-385E261C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4"/>
          <a:stretch/>
        </p:blipFill>
        <p:spPr bwMode="auto">
          <a:xfrm>
            <a:off x="608317" y="1516633"/>
            <a:ext cx="900777" cy="9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A8A83-9EF4-C4A2-4C51-36AAB6F87F5C}"/>
              </a:ext>
            </a:extLst>
          </p:cNvPr>
          <p:cNvSpPr txBox="1"/>
          <p:nvPr/>
        </p:nvSpPr>
        <p:spPr>
          <a:xfrm>
            <a:off x="214161" y="925594"/>
            <a:ext cx="207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Data </a:t>
            </a:r>
            <a:r>
              <a:rPr lang="fr-FR" dirty="0" err="1">
                <a:latin typeface="Aptos" panose="020B0004020202020204" pitchFamily="34" charset="0"/>
              </a:rPr>
              <a:t>from</a:t>
            </a:r>
            <a:r>
              <a:rPr lang="fr-FR" dirty="0">
                <a:latin typeface="Aptos" panose="020B0004020202020204" pitchFamily="34" charset="0"/>
              </a:rPr>
              <a:t> patients or simulations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8420AF-DDE1-BF2B-B8FF-2CCD0C61CE70}"/>
              </a:ext>
            </a:extLst>
          </p:cNvPr>
          <p:cNvCxnSpPr>
            <a:cxnSpLocks/>
            <a:stCxn id="1028" idx="2"/>
            <a:endCxn id="1030" idx="0"/>
          </p:cNvCxnSpPr>
          <p:nvPr/>
        </p:nvCxnSpPr>
        <p:spPr>
          <a:xfrm>
            <a:off x="1058706" y="2426385"/>
            <a:ext cx="0" cy="4462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FB0F3C-8F69-BB04-4B14-5F25328346F0}"/>
              </a:ext>
            </a:extLst>
          </p:cNvPr>
          <p:cNvSpPr txBox="1"/>
          <p:nvPr/>
        </p:nvSpPr>
        <p:spPr>
          <a:xfrm>
            <a:off x="259456" y="4011100"/>
            <a:ext cx="180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Data exploration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F0DA0A2-CE50-27C5-F144-476CA7FF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3" y="2872604"/>
            <a:ext cx="1043926" cy="11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70BD5A-0D59-EE94-DA10-F01A089FC89D}"/>
              </a:ext>
            </a:extLst>
          </p:cNvPr>
          <p:cNvCxnSpPr>
            <a:cxnSpLocks/>
            <a:stCxn id="1030" idx="3"/>
          </p:cNvCxnSpPr>
          <p:nvPr/>
        </p:nvCxnSpPr>
        <p:spPr>
          <a:xfrm>
            <a:off x="1580669" y="3444618"/>
            <a:ext cx="973905" cy="32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E35EC1-11AF-E765-3FE0-9E4416A13019}"/>
              </a:ext>
            </a:extLst>
          </p:cNvPr>
          <p:cNvSpPr txBox="1"/>
          <p:nvPr/>
        </p:nvSpPr>
        <p:spPr>
          <a:xfrm>
            <a:off x="2107408" y="4428000"/>
            <a:ext cx="286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Coding Agent (LLM#1)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Codes 1</a:t>
            </a:r>
            <a:r>
              <a:rPr lang="fr-FR" baseline="30000" dirty="0">
                <a:latin typeface="Aptos" panose="020B0004020202020204" pitchFamily="34" charset="0"/>
              </a:rPr>
              <a:t>st</a:t>
            </a:r>
            <a:r>
              <a:rPr lang="fr-FR" dirty="0">
                <a:latin typeface="Aptos" panose="020B0004020202020204" pitchFamily="34" charset="0"/>
              </a:rPr>
              <a:t> simple structural model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461E190-9F84-7F8D-B72D-7BFE51C8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02" y="2888224"/>
            <a:ext cx="1043926" cy="11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F1DE924-AD7E-12B7-9D68-F73625445494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4468506" y="3447899"/>
            <a:ext cx="1076596" cy="12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7DCF093-005F-8476-D96C-C416B4E9AFA8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6589028" y="3447899"/>
            <a:ext cx="1169047" cy="12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C2E0240-E22D-3AF0-C6E7-0EE2D12BB2A0}"/>
              </a:ext>
            </a:extLst>
          </p:cNvPr>
          <p:cNvSpPr txBox="1"/>
          <p:nvPr/>
        </p:nvSpPr>
        <p:spPr>
          <a:xfrm>
            <a:off x="2107408" y="5320592"/>
            <a:ext cx="2667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Codes PK models based on LLM#2 reviews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Hybridizes with NN if necessary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BA2682-CD6E-E2C9-539D-7C8167526E89}"/>
              </a:ext>
            </a:extLst>
          </p:cNvPr>
          <p:cNvSpPr txBox="1"/>
          <p:nvPr/>
        </p:nvSpPr>
        <p:spPr>
          <a:xfrm>
            <a:off x="5069036" y="4428000"/>
            <a:ext cx="2751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Model Training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PK </a:t>
            </a:r>
            <a:r>
              <a:rPr lang="fr-FR" dirty="0" err="1">
                <a:latin typeface="Aptos" panose="020B0004020202020204" pitchFamily="34" charset="0"/>
              </a:rPr>
              <a:t>parameter</a:t>
            </a:r>
            <a:r>
              <a:rPr lang="fr-FR" dirty="0">
                <a:latin typeface="Aptos" panose="020B0004020202020204" pitchFamily="34" charset="0"/>
              </a:rPr>
              <a:t> estimation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Diagnostic plots…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latin typeface="Aptos" panose="020B0004020202020204" pitchFamily="34" charset="0"/>
              </a:rPr>
              <a:t>Likelihood</a:t>
            </a:r>
            <a:r>
              <a:rPr lang="fr-FR" dirty="0">
                <a:latin typeface="Aptos" panose="020B0004020202020204" pitchFamily="34" charset="0"/>
              </a:rPr>
              <a:t> estimation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E3649D-9AA9-F18A-FAA2-265AC76B700B}"/>
              </a:ext>
            </a:extLst>
          </p:cNvPr>
          <p:cNvSpPr txBox="1"/>
          <p:nvPr/>
        </p:nvSpPr>
        <p:spPr>
          <a:xfrm>
            <a:off x="7913231" y="4428000"/>
            <a:ext cx="241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Model </a:t>
            </a:r>
            <a:r>
              <a:rPr lang="fr-FR" dirty="0" err="1">
                <a:latin typeface="Aptos" panose="020B0004020202020204" pitchFamily="34" charset="0"/>
              </a:rPr>
              <a:t>evaluation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based</a:t>
            </a:r>
            <a:r>
              <a:rPr lang="fr-FR" dirty="0">
                <a:latin typeface="Aptos" panose="020B0004020202020204" pitchFamily="34" charset="0"/>
              </a:rPr>
              <a:t> on all </a:t>
            </a:r>
            <a:r>
              <a:rPr lang="fr-FR" dirty="0" err="1">
                <a:latin typeface="Aptos" panose="020B0004020202020204" pitchFamily="34" charset="0"/>
              </a:rPr>
              <a:t>results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7BE33B48-C699-B935-A23B-031BB573CA6F}"/>
              </a:ext>
            </a:extLst>
          </p:cNvPr>
          <p:cNvSpPr/>
          <p:nvPr/>
        </p:nvSpPr>
        <p:spPr>
          <a:xfrm rot="10800000">
            <a:off x="3479557" y="1371583"/>
            <a:ext cx="5401291" cy="114402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E04C215-2DE6-AAAD-5D2D-8DFB4F753F5D}"/>
              </a:ext>
            </a:extLst>
          </p:cNvPr>
          <p:cNvCxnSpPr>
            <a:cxnSpLocks/>
          </p:cNvCxnSpPr>
          <p:nvPr/>
        </p:nvCxnSpPr>
        <p:spPr>
          <a:xfrm flipV="1">
            <a:off x="9672006" y="3429000"/>
            <a:ext cx="519398" cy="5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93AFFEC-A331-5CB3-4135-C791416D3BC0}"/>
              </a:ext>
            </a:extLst>
          </p:cNvPr>
          <p:cNvGrpSpPr/>
          <p:nvPr/>
        </p:nvGrpSpPr>
        <p:grpSpPr>
          <a:xfrm>
            <a:off x="10346924" y="3104220"/>
            <a:ext cx="1610643" cy="1276212"/>
            <a:chOff x="271964" y="4154182"/>
            <a:chExt cx="3595156" cy="187347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0CBA56-4CFA-BCCB-D948-1847AB5890DB}"/>
                </a:ext>
              </a:extLst>
            </p:cNvPr>
            <p:cNvGrpSpPr/>
            <p:nvPr/>
          </p:nvGrpSpPr>
          <p:grpSpPr>
            <a:xfrm>
              <a:off x="271964" y="4154182"/>
              <a:ext cx="3595156" cy="1873473"/>
              <a:chOff x="162146" y="3768145"/>
              <a:chExt cx="3595156" cy="187347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1F86E2-BA54-7FC6-74AD-26190B8AE0A3}"/>
                  </a:ext>
                </a:extLst>
              </p:cNvPr>
              <p:cNvSpPr/>
              <p:nvPr/>
            </p:nvSpPr>
            <p:spPr>
              <a:xfrm>
                <a:off x="162146" y="3768145"/>
                <a:ext cx="1335439" cy="778669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noProof="0" dirty="0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C397815-2CAB-9534-04B9-C20A680B0EAB}"/>
                  </a:ext>
                </a:extLst>
              </p:cNvPr>
              <p:cNvSpPr/>
              <p:nvPr/>
            </p:nvSpPr>
            <p:spPr>
              <a:xfrm>
                <a:off x="2421864" y="3768145"/>
                <a:ext cx="1335438" cy="778669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noProof="0" dirty="0">
                    <a:solidFill>
                      <a:schemeClr val="bg1"/>
                    </a:solidFill>
                  </a:rPr>
                  <a:t>V2</a:t>
                </a:r>
              </a:p>
            </p:txBody>
          </p:sp>
          <p:cxnSp>
            <p:nvCxnSpPr>
              <p:cNvPr id="62" name="Connecteur droit avec flèche 14">
                <a:extLst>
                  <a:ext uri="{FF2B5EF4-FFF2-40B4-BE49-F238E27FC236}">
                    <a16:creationId xmlns:a16="http://schemas.microsoft.com/office/drawing/2014/main" id="{49F976E1-D9AF-94FF-165A-DC235DB85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921" y="4546814"/>
                <a:ext cx="0" cy="10948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Arrow Connector 1023">
                <a:extLst>
                  <a:ext uri="{FF2B5EF4-FFF2-40B4-BE49-F238E27FC236}">
                    <a16:creationId xmlns:a16="http://schemas.microsoft.com/office/drawing/2014/main" id="{F756024D-9CBB-569D-70E9-034C915E7AC9}"/>
                  </a:ext>
                </a:extLst>
              </p:cNvPr>
              <p:cNvCxnSpPr>
                <a:stCxn id="60" idx="3"/>
                <a:endCxn id="61" idx="1"/>
              </p:cNvCxnSpPr>
              <p:nvPr/>
            </p:nvCxnSpPr>
            <p:spPr>
              <a:xfrm>
                <a:off x="1497586" y="4157479"/>
                <a:ext cx="92427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2C14AE5E-D5C4-2B97-097D-55DF2BF984E0}"/>
                  </a:ext>
                </a:extLst>
              </p:cNvPr>
              <p:cNvSpPr txBox="1"/>
              <p:nvPr/>
            </p:nvSpPr>
            <p:spPr>
              <a:xfrm>
                <a:off x="1514959" y="4194144"/>
                <a:ext cx="1005376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noProof="0" dirty="0"/>
                  <a:t>Q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16D7AE2-22D3-7816-85C4-CF5D8B7A6B47}"/>
                </a:ext>
              </a:extLst>
            </p:cNvPr>
            <p:cNvSpPr txBox="1"/>
            <p:nvPr/>
          </p:nvSpPr>
          <p:spPr>
            <a:xfrm>
              <a:off x="1073261" y="5304654"/>
              <a:ext cx="1005378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noProof="0" dirty="0"/>
                <a:t>CL</a:t>
              </a: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51A3C4E-70C9-7AAC-EBB7-BF567467E275}"/>
              </a:ext>
            </a:extLst>
          </p:cNvPr>
          <p:cNvSpPr txBox="1"/>
          <p:nvPr/>
        </p:nvSpPr>
        <p:spPr>
          <a:xfrm>
            <a:off x="10425595" y="4428000"/>
            <a:ext cx="197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Final PK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5D757D-3C83-1ABE-4508-0C3380C757BE}"/>
              </a:ext>
            </a:extLst>
          </p:cNvPr>
          <p:cNvSpPr/>
          <p:nvPr/>
        </p:nvSpPr>
        <p:spPr>
          <a:xfrm>
            <a:off x="2384440" y="1045654"/>
            <a:ext cx="7442073" cy="337040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AF753-4A66-7173-6D72-EEF8B24DB727}"/>
              </a:ext>
            </a:extLst>
          </p:cNvPr>
          <p:cNvSpPr txBox="1"/>
          <p:nvPr/>
        </p:nvSpPr>
        <p:spPr>
          <a:xfrm>
            <a:off x="5379555" y="1389422"/>
            <a:ext cx="160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One </a:t>
            </a:r>
            <a:r>
              <a:rPr lang="fr-FR" b="1" dirty="0" err="1"/>
              <a:t>iteration</a:t>
            </a:r>
            <a:endParaRPr lang="fr-FR" b="1" dirty="0"/>
          </a:p>
        </p:txBody>
      </p:sp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13C66F1-92CA-BF93-928D-DD0BB38231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0951" y="2639723"/>
            <a:ext cx="1433085" cy="1452451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EB80697-6F48-2518-880F-7D29A24501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6571" y="2673803"/>
            <a:ext cx="1433085" cy="1452451"/>
          </a:xfrm>
          <a:prstGeom prst="rect">
            <a:avLst/>
          </a:prstGeom>
        </p:spPr>
      </p:pic>
      <p:sp>
        <p:nvSpPr>
          <p:cNvPr id="15" name="Google Shape;180;p17">
            <a:extLst>
              <a:ext uri="{FF2B5EF4-FFF2-40B4-BE49-F238E27FC236}">
                <a16:creationId xmlns:a16="http://schemas.microsoft.com/office/drawing/2014/main" id="{2BFCB880-18EE-2968-50B8-55654614A406}"/>
              </a:ext>
            </a:extLst>
          </p:cNvPr>
          <p:cNvSpPr txBox="1"/>
          <p:nvPr/>
        </p:nvSpPr>
        <p:spPr>
          <a:xfrm>
            <a:off x="381000" y="232195"/>
            <a:ext cx="11811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i="0" u="none" strike="noStrike" cap="none" dirty="0">
                <a:solidFill>
                  <a:srgbClr val="0070C0"/>
                </a:solidFill>
                <a:latin typeface="Aptos Display" panose="020B0004020202020204" pitchFamily="34" charset="0"/>
                <a:ea typeface="Inter"/>
                <a:cs typeface="Inter"/>
                <a:sym typeface="Inter"/>
              </a:rPr>
              <a:t>JUMP-PHARMA: replacing expert PK modelers by LLM?</a:t>
            </a:r>
            <a:endParaRPr dirty="0">
              <a:solidFill>
                <a:srgbClr val="0070C0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D45585-20A0-B6BA-44DD-EF121B9E7324}"/>
              </a:ext>
            </a:extLst>
          </p:cNvPr>
          <p:cNvSpPr txBox="1"/>
          <p:nvPr/>
        </p:nvSpPr>
        <p:spPr>
          <a:xfrm>
            <a:off x="8488834" y="6214721"/>
            <a:ext cx="319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1) Holt et al. </a:t>
            </a:r>
            <a:r>
              <a:rPr lang="fr-FR" sz="1400" dirty="0" err="1">
                <a:latin typeface="Aptos" panose="020B0004020202020204" pitchFamily="34" charset="0"/>
              </a:rPr>
              <a:t>NeurIPS</a:t>
            </a:r>
            <a:r>
              <a:rPr lang="fr-FR" sz="1400" dirty="0">
                <a:latin typeface="Aptos" panose="020B0004020202020204" pitchFamily="34" charset="0"/>
              </a:rPr>
              <a:t> </a:t>
            </a:r>
            <a:r>
              <a:rPr lang="fr-FR" sz="1400" dirty="0" err="1">
                <a:latin typeface="Aptos" panose="020B0004020202020204" pitchFamily="34" charset="0"/>
              </a:rPr>
              <a:t>proceed</a:t>
            </a:r>
            <a:r>
              <a:rPr lang="fr-FR" sz="1400" dirty="0">
                <a:latin typeface="Aptos" panose="020B0004020202020204" pitchFamily="34" charset="0"/>
              </a:rPr>
              <a:t>. 2024</a:t>
            </a:r>
          </a:p>
          <a:p>
            <a:r>
              <a:rPr lang="fr-FR" sz="1400" dirty="0">
                <a:latin typeface="Aptos" panose="020B0004020202020204" pitchFamily="34" charset="0"/>
              </a:rPr>
              <a:t>2) PhD </a:t>
            </a:r>
            <a:r>
              <a:rPr lang="fr-FR" sz="1400" dirty="0" err="1">
                <a:latin typeface="Aptos" panose="020B0004020202020204" pitchFamily="34" charset="0"/>
              </a:rPr>
              <a:t>thesis</a:t>
            </a:r>
            <a:r>
              <a:rPr lang="fr-FR" sz="1400" dirty="0">
                <a:latin typeface="Aptos" panose="020B0004020202020204" pitchFamily="34" charset="0"/>
              </a:rPr>
              <a:t>, </a:t>
            </a:r>
            <a:r>
              <a:rPr lang="fr-FR" sz="1400" dirty="0" err="1">
                <a:latin typeface="Aptos" panose="020B0004020202020204" pitchFamily="34" charset="0"/>
              </a:rPr>
              <a:t>Racym</a:t>
            </a:r>
            <a:r>
              <a:rPr lang="fr-FR" sz="1400" dirty="0">
                <a:latin typeface="Aptos" panose="020B0004020202020204" pitchFamily="34" charset="0"/>
              </a:rPr>
              <a:t> </a:t>
            </a:r>
            <a:r>
              <a:rPr lang="fr-FR" sz="1400" dirty="0" err="1">
                <a:latin typeface="Aptos" panose="020B0004020202020204" pitchFamily="34" charset="0"/>
              </a:rPr>
              <a:t>Berrah</a:t>
            </a:r>
            <a:r>
              <a:rPr lang="fr-FR" sz="1400" dirty="0">
                <a:latin typeface="Aptos" panose="020B0004020202020204" pitchFamily="34" charset="0"/>
              </a:rPr>
              <a:t> (on-</a:t>
            </a:r>
            <a:r>
              <a:rPr lang="fr-FR" sz="1400" dirty="0" err="1">
                <a:latin typeface="Aptos" panose="020B0004020202020204" pitchFamily="34" charset="0"/>
              </a:rPr>
              <a:t>going</a:t>
            </a:r>
            <a:r>
              <a:rPr lang="fr-FR" sz="1400" dirty="0">
                <a:latin typeface="Aptos" panose="020B00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9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8" grpId="0"/>
      <p:bldP spid="41" grpId="0"/>
      <p:bldP spid="42" grpId="0"/>
      <p:bldP spid="44" grpId="0"/>
      <p:bldP spid="52" grpId="0" animBg="1"/>
      <p:bldP spid="1031" grpId="0"/>
      <p:bldP spid="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1E8095F-75EC-B771-4586-6609998943B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639858" name="Titre 1">
            <a:extLst>
              <a:ext uri="{FF2B5EF4-FFF2-40B4-BE49-F238E27FC236}">
                <a16:creationId xmlns:a16="http://schemas.microsoft.com/office/drawing/2014/main" id="{4DC91493-2B06-1E35-DB60-8C671CBA8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6330" y="91798"/>
            <a:ext cx="12011853" cy="94718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z="3600" noProof="1">
                <a:solidFill>
                  <a:srgbClr val="0070C0"/>
                </a:solidFill>
                <a:latin typeface="Aptos Display" panose="020B0004020202020204" pitchFamily="34" charset="0"/>
              </a:rPr>
              <a:t>Can synthetic data retain clinical pertinence?</a:t>
            </a:r>
            <a:endParaRPr lang="en-US" sz="4800" noProof="1">
              <a:solidFill>
                <a:srgbClr val="0070C0"/>
              </a:solidFill>
              <a:latin typeface="Aptos Display" panose="020B0004020202020204" pitchFamily="34" charset="0"/>
            </a:endParaRPr>
          </a:p>
        </p:txBody>
      </p:sp>
      <p:sp>
        <p:nvSpPr>
          <p:cNvPr id="338767693" name="Espace réservé du texte 8">
            <a:extLst>
              <a:ext uri="{FF2B5EF4-FFF2-40B4-BE49-F238E27FC236}">
                <a16:creationId xmlns:a16="http://schemas.microsoft.com/office/drawing/2014/main" id="{1C33072C-394E-FF5B-6C21-9530F071F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8235" y="1205024"/>
            <a:ext cx="5292747" cy="470919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Reproduction of a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published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pharmacogenetic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study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(1)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using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(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augmented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and de-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identified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)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synthetic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data</a:t>
            </a:r>
          </a:p>
          <a:p>
            <a:pPr>
              <a:defRPr/>
            </a:pP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Aim: influence of an ABCB1 haplotype on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kidney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graft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survival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in patients on cyclosporine</a:t>
            </a:r>
            <a:endParaRPr sz="2000" dirty="0">
              <a:latin typeface="Aptos" panose="020B0004020202020204" pitchFamily="34" charset="0"/>
              <a:ea typeface="Calibri"/>
              <a:cs typeface="Calibri"/>
            </a:endParaRPr>
          </a:p>
          <a:p>
            <a:pPr>
              <a:defRPr/>
            </a:pP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Method: data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synthesis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and augmentation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based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on the original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database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using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b="1" dirty="0">
                <a:latin typeface="Aptos" panose="020B0004020202020204" pitchFamily="34" charset="0"/>
                <a:ea typeface="Calibri"/>
                <a:cs typeface="Calibri"/>
              </a:rPr>
              <a:t>CT-GAN, TVAE or Avatar</a:t>
            </a:r>
            <a:endParaRPr lang="fr-FR" sz="2000" dirty="0">
              <a:latin typeface="Aptos" panose="020B0004020202020204" pitchFamily="34" charset="0"/>
              <a:ea typeface="Calibri"/>
              <a:cs typeface="Calibri"/>
            </a:endParaRPr>
          </a:p>
          <a:p>
            <a:pPr>
              <a:defRPr/>
            </a:pP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Outcome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: Hazard ratio (HR) of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graft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survival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Calibri"/>
                <a:cs typeface="Calibri"/>
              </a:rPr>
              <a:t>between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 haplotype carriers and. non-carriers</a:t>
            </a:r>
            <a:endParaRPr sz="2000" dirty="0">
              <a:latin typeface="Aptos" panose="020B0004020202020204" pitchFamily="34" charset="0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65"/>
              </a:spcAft>
              <a:defRPr/>
            </a:pPr>
            <a:r>
              <a:rPr lang="fr-FR" sz="2000" b="1" dirty="0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HR </a:t>
            </a:r>
            <a:r>
              <a:rPr lang="fr-FR" sz="2000" b="1" dirty="0" err="1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from</a:t>
            </a:r>
            <a:r>
              <a:rPr lang="fr-FR" sz="2000" b="1" dirty="0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b="1" dirty="0" err="1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simulated</a:t>
            </a:r>
            <a:r>
              <a:rPr lang="fr-FR" sz="2000" b="1" dirty="0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 data &gt; original HR, but association </a:t>
            </a:r>
            <a:r>
              <a:rPr lang="fr-FR" sz="2000" b="1" dirty="0" err="1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correctly</a:t>
            </a:r>
            <a:r>
              <a:rPr lang="fr-FR" sz="2000" b="1" dirty="0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b="1" dirty="0" err="1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reproduced</a:t>
            </a:r>
            <a:r>
              <a:rPr lang="fr-FR" sz="2000" b="1" dirty="0">
                <a:solidFill>
                  <a:srgbClr val="0070C0"/>
                </a:solidFill>
                <a:latin typeface="Aptos" panose="020B0004020202020204" pitchFamily="34" charset="0"/>
                <a:ea typeface="Calibri"/>
                <a:cs typeface="Calibri"/>
              </a:rPr>
              <a:t> </a:t>
            </a:r>
            <a:r>
              <a:rPr lang="fr-FR" sz="2000" dirty="0">
                <a:latin typeface="Aptos" panose="020B0004020202020204" pitchFamily="34" charset="0"/>
                <a:ea typeface="Calibri"/>
                <a:cs typeface="Calibri"/>
              </a:rPr>
              <a:t>(2)</a:t>
            </a:r>
          </a:p>
        </p:txBody>
      </p:sp>
      <p:sp>
        <p:nvSpPr>
          <p:cNvPr id="1438553638" name="ZoneTexte 1438553637">
            <a:extLst>
              <a:ext uri="{FF2B5EF4-FFF2-40B4-BE49-F238E27FC236}">
                <a16:creationId xmlns:a16="http://schemas.microsoft.com/office/drawing/2014/main" id="{FBD8DB5A-4AA1-7DF4-687A-0B3C5CA627E9}"/>
              </a:ext>
            </a:extLst>
          </p:cNvPr>
          <p:cNvSpPr txBox="1"/>
          <p:nvPr/>
        </p:nvSpPr>
        <p:spPr bwMode="auto">
          <a:xfrm>
            <a:off x="264314" y="8033535"/>
            <a:ext cx="10837980" cy="874470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AutoNum type="arabicParenBoth"/>
              <a:defRPr/>
            </a:pPr>
            <a:r>
              <a:rPr lang="fr-FR" sz="2400">
                <a:latin typeface="Calibri"/>
                <a:ea typeface="Calibri"/>
                <a:cs typeface="Calibri"/>
              </a:rPr>
              <a:t>To be or not to be, when synthetic data meet clinicalpharmacology: A focused study on pharmacogenetics</a:t>
            </a:r>
            <a:r>
              <a:rPr lang="fr-FR" sz="2400">
                <a:latin typeface="Calibri"/>
                <a:ea typeface="Arial"/>
                <a:cs typeface="Arial"/>
              </a:rPr>
              <a:t> (Woillard et al CPT PSP 2024)</a:t>
            </a:r>
            <a:endParaRPr sz="2400"/>
          </a:p>
        </p:txBody>
      </p:sp>
      <p:sp>
        <p:nvSpPr>
          <p:cNvPr id="1814285215" name="ZoneTexte 1814285214">
            <a:extLst>
              <a:ext uri="{FF2B5EF4-FFF2-40B4-BE49-F238E27FC236}">
                <a16:creationId xmlns:a16="http://schemas.microsoft.com/office/drawing/2014/main" id="{801FB51D-A0CC-F2D6-B20E-A077316A82AD}"/>
              </a:ext>
            </a:extLst>
          </p:cNvPr>
          <p:cNvSpPr txBox="1"/>
          <p:nvPr/>
        </p:nvSpPr>
        <p:spPr bwMode="auto">
          <a:xfrm>
            <a:off x="467514" y="8236735"/>
            <a:ext cx="10837980" cy="874470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AutoNum type="arabicParenBoth"/>
              <a:defRPr/>
            </a:pPr>
            <a:r>
              <a:rPr lang="fr-FR" sz="2400">
                <a:latin typeface="Calibri"/>
                <a:ea typeface="Calibri"/>
                <a:cs typeface="Calibri"/>
              </a:rPr>
              <a:t>To be or not to be, when synthetic data meet clinicalpharmacology: A focused study on pharmacogenetics</a:t>
            </a:r>
            <a:r>
              <a:rPr lang="fr-FR" sz="2400">
                <a:latin typeface="Calibri"/>
                <a:ea typeface="Arial"/>
                <a:cs typeface="Arial"/>
              </a:rPr>
              <a:t> (Woillard et al CPT PSP 2024)</a:t>
            </a:r>
            <a:endParaRPr sz="2400"/>
          </a:p>
        </p:txBody>
      </p:sp>
      <p:sp>
        <p:nvSpPr>
          <p:cNvPr id="842758172" name="ZoneTexte 842758171">
            <a:extLst>
              <a:ext uri="{FF2B5EF4-FFF2-40B4-BE49-F238E27FC236}">
                <a16:creationId xmlns:a16="http://schemas.microsoft.com/office/drawing/2014/main" id="{1302D0FE-F4C4-316B-4F4D-E19D86D138C9}"/>
              </a:ext>
            </a:extLst>
          </p:cNvPr>
          <p:cNvSpPr txBox="1"/>
          <p:nvPr/>
        </p:nvSpPr>
        <p:spPr bwMode="auto">
          <a:xfrm>
            <a:off x="670714" y="8439936"/>
            <a:ext cx="10837980" cy="874470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AutoNum type="arabicParenBoth"/>
              <a:defRPr/>
            </a:pPr>
            <a:r>
              <a:rPr lang="fr-FR" sz="2400">
                <a:latin typeface="Calibri"/>
                <a:ea typeface="Calibri"/>
                <a:cs typeface="Calibri"/>
              </a:rPr>
              <a:t>To be or not to be, when synthetic data meet clinicalpharmacology: A focused study on pharmacogenetics</a:t>
            </a:r>
            <a:r>
              <a:rPr lang="fr-FR" sz="2400">
                <a:latin typeface="Calibri"/>
                <a:ea typeface="Arial"/>
                <a:cs typeface="Arial"/>
              </a:rPr>
              <a:t> (Woillard et al CPT PSP 2024)</a:t>
            </a:r>
            <a:endParaRPr sz="2400"/>
          </a:p>
        </p:txBody>
      </p:sp>
      <p:sp>
        <p:nvSpPr>
          <p:cNvPr id="512711522" name="ZoneTexte 512711521">
            <a:extLst>
              <a:ext uri="{FF2B5EF4-FFF2-40B4-BE49-F238E27FC236}">
                <a16:creationId xmlns:a16="http://schemas.microsoft.com/office/drawing/2014/main" id="{35773EE7-A4C7-1E3E-78C6-430E45A36EAA}"/>
              </a:ext>
            </a:extLst>
          </p:cNvPr>
          <p:cNvSpPr txBox="1"/>
          <p:nvPr/>
        </p:nvSpPr>
        <p:spPr bwMode="auto">
          <a:xfrm>
            <a:off x="873914" y="8643135"/>
            <a:ext cx="10837980" cy="874470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AutoNum type="arabicParenBoth"/>
              <a:defRPr/>
            </a:pPr>
            <a:r>
              <a:rPr lang="fr-FR" sz="2400">
                <a:latin typeface="Calibri"/>
                <a:ea typeface="Calibri"/>
                <a:cs typeface="Calibri"/>
              </a:rPr>
              <a:t>To be or not to be, when synthetic data meet clinicalpharmacology: A focused study on pharmacogenetics</a:t>
            </a:r>
            <a:r>
              <a:rPr lang="fr-FR" sz="2400">
                <a:latin typeface="Calibri"/>
                <a:ea typeface="Arial"/>
                <a:cs typeface="Arial"/>
              </a:rPr>
              <a:t> (Woillard et al CPT PSP 2024)</a:t>
            </a:r>
            <a:endParaRPr sz="2400"/>
          </a:p>
        </p:txBody>
      </p:sp>
      <p:sp>
        <p:nvSpPr>
          <p:cNvPr id="1844257016" name="ZoneTexte 1844257015">
            <a:extLst>
              <a:ext uri="{FF2B5EF4-FFF2-40B4-BE49-F238E27FC236}">
                <a16:creationId xmlns:a16="http://schemas.microsoft.com/office/drawing/2014/main" id="{C00B8E53-0FB8-C1D1-A122-B4EBA780AD1A}"/>
              </a:ext>
            </a:extLst>
          </p:cNvPr>
          <p:cNvSpPr txBox="1"/>
          <p:nvPr/>
        </p:nvSpPr>
        <p:spPr bwMode="auto">
          <a:xfrm>
            <a:off x="1077114" y="8846335"/>
            <a:ext cx="10837980" cy="874470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AutoNum type="arabicParenBoth"/>
              <a:defRPr/>
            </a:pPr>
            <a:r>
              <a:rPr lang="fr-FR" sz="2400">
                <a:latin typeface="Calibri"/>
                <a:ea typeface="Calibri"/>
                <a:cs typeface="Calibri"/>
              </a:rPr>
              <a:t>To be or not to be, when synthetic data meet clinicalpharmacology: A focused study on pharmacogenetics</a:t>
            </a:r>
            <a:r>
              <a:rPr lang="fr-FR" sz="2400">
                <a:latin typeface="Calibri"/>
                <a:ea typeface="Arial"/>
                <a:cs typeface="Arial"/>
              </a:rPr>
              <a:t> (Woillard et al CPT PSP 2024)</a:t>
            </a:r>
            <a:endParaRPr sz="2400"/>
          </a:p>
        </p:txBody>
      </p:sp>
      <p:sp>
        <p:nvSpPr>
          <p:cNvPr id="1799138287" name="ZoneTexte 1799138286">
            <a:extLst>
              <a:ext uri="{FF2B5EF4-FFF2-40B4-BE49-F238E27FC236}">
                <a16:creationId xmlns:a16="http://schemas.microsoft.com/office/drawing/2014/main" id="{4BBDABC4-CA52-1A55-2969-4A90E9B0F009}"/>
              </a:ext>
            </a:extLst>
          </p:cNvPr>
          <p:cNvSpPr txBox="1"/>
          <p:nvPr/>
        </p:nvSpPr>
        <p:spPr bwMode="auto">
          <a:xfrm>
            <a:off x="347982" y="6092695"/>
            <a:ext cx="4195666" cy="561308"/>
          </a:xfrm>
          <a:prstGeom prst="rect">
            <a:avLst/>
          </a:prstGeom>
          <a:noFill/>
        </p:spPr>
        <p:txBody>
          <a:bodyPr vertOverflow="overflow" horzOverflow="overflow" vert="horz" wrap="square" lIns="121920" tIns="60960" rIns="121920" bIns="60960" numCol="1" spcCol="0" rtlCol="0" fromWordArt="0" anchor="t" anchorCtr="0" forceAA="0" compatLnSpc="0">
            <a:spAutoFit/>
          </a:bodyPr>
          <a:lstStyle/>
          <a:p>
            <a:pPr marL="378495" indent="-378495">
              <a:buFontTx/>
              <a:buAutoNum type="arabicParenBoth"/>
              <a:defRPr/>
            </a:pPr>
            <a:r>
              <a:rPr lang="fr-FR" sz="1400" dirty="0" err="1">
                <a:latin typeface="Aptos" panose="020B0004020202020204" pitchFamily="34" charset="0"/>
                <a:cs typeface="Arial"/>
              </a:rPr>
              <a:t>Woillard</a:t>
            </a:r>
            <a:r>
              <a:rPr lang="fr-FR" sz="1400" dirty="0">
                <a:latin typeface="Aptos" panose="020B0004020202020204" pitchFamily="34" charset="0"/>
                <a:cs typeface="Arial"/>
              </a:rPr>
              <a:t> et al. CPT 2010 </a:t>
            </a:r>
            <a:endParaRPr lang="fr-FR" sz="1400" dirty="0">
              <a:latin typeface="Aptos" panose="020B0004020202020204" pitchFamily="34" charset="0"/>
            </a:endParaRPr>
          </a:p>
          <a:p>
            <a:pPr marL="378495" indent="-378495">
              <a:buAutoNum type="arabicParenBoth"/>
              <a:defRPr/>
            </a:pPr>
            <a:r>
              <a:rPr lang="fr-FR" sz="1400" dirty="0" err="1">
                <a:latin typeface="Aptos" panose="020B0004020202020204" pitchFamily="34" charset="0"/>
                <a:ea typeface="Arial"/>
                <a:cs typeface="Arial"/>
              </a:rPr>
              <a:t>Woillard</a:t>
            </a:r>
            <a:r>
              <a:rPr lang="fr-FR" sz="1400" dirty="0">
                <a:latin typeface="Aptos" panose="020B0004020202020204" pitchFamily="34" charset="0"/>
                <a:ea typeface="Arial"/>
                <a:cs typeface="Arial"/>
              </a:rPr>
              <a:t> et al. CPT PSP 2025</a:t>
            </a:r>
          </a:p>
        </p:txBody>
      </p:sp>
      <p:pic>
        <p:nvPicPr>
          <p:cNvPr id="3" name="Image 2" descr="Une image contenant texte, Polic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3632B2A-B3FE-2EC5-B72A-6B4461EE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27" y="1935716"/>
            <a:ext cx="2984500" cy="3048000"/>
          </a:xfrm>
          <a:prstGeom prst="rect">
            <a:avLst/>
          </a:prstGeom>
        </p:spPr>
      </p:pic>
      <p:pic>
        <p:nvPicPr>
          <p:cNvPr id="5" name="Image 4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4AACB644-C833-2F2B-CC90-A654A9440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294" y="1935716"/>
            <a:ext cx="2844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9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BF361-8205-3708-1AE5-48E63163D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2707323"/>
            <a:ext cx="11484864" cy="2387600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0070C0"/>
                </a:solidFill>
              </a:rPr>
              <a:t>1- The white book on </a:t>
            </a:r>
            <a:r>
              <a:rPr lang="fr-FR" sz="4800" dirty="0" err="1">
                <a:solidFill>
                  <a:srgbClr val="0070C0"/>
                </a:solidFill>
              </a:rPr>
              <a:t>pharmacological</a:t>
            </a:r>
            <a:r>
              <a:rPr lang="fr-FR" sz="4800" dirty="0">
                <a:solidFill>
                  <a:srgbClr val="0070C0"/>
                </a:solidFill>
              </a:rPr>
              <a:t> </a:t>
            </a:r>
            <a:r>
              <a:rPr lang="fr-FR" sz="4800" dirty="0" err="1">
                <a:solidFill>
                  <a:srgbClr val="0070C0"/>
                </a:solidFill>
              </a:rPr>
              <a:t>research</a:t>
            </a:r>
            <a:r>
              <a:rPr lang="fr-FR" sz="4800" dirty="0">
                <a:solidFill>
                  <a:srgbClr val="0070C0"/>
                </a:solidFill>
              </a:rPr>
              <a:t> in France</a:t>
            </a:r>
            <a:br>
              <a:rPr lang="fr-FR" sz="4800" dirty="0">
                <a:solidFill>
                  <a:srgbClr val="0070C0"/>
                </a:solidFill>
              </a:rPr>
            </a:br>
            <a:br>
              <a:rPr lang="fr-FR" sz="4800" dirty="0">
                <a:solidFill>
                  <a:srgbClr val="0070C0"/>
                </a:solidFill>
              </a:rPr>
            </a:br>
            <a:r>
              <a:rPr lang="fr-FR" sz="3200" dirty="0"/>
              <a:t>(21 Novembre 2022)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E2BD1F-84FA-DAE6-1EB0-A3F0C09C1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285" y="5785580"/>
            <a:ext cx="9490621" cy="842666"/>
          </a:xfrm>
        </p:spPr>
        <p:txBody>
          <a:bodyPr>
            <a:normAutofit lnSpcReduction="10000"/>
          </a:bodyPr>
          <a:lstStyle/>
          <a:p>
            <a:r>
              <a:rPr lang="en-US" sz="2800" b="1" noProof="1"/>
              <a:t>By the “pharmacology and drug sciences” working group of ITMO Heath Technologies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81019B-8670-24FA-10EA-28ED838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2151"/>
            <a:ext cx="12183266" cy="15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7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ED5CC-B6C0-2941-375A-FBDE102E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800" dirty="0">
                <a:solidFill>
                  <a:srgbClr val="0070C0"/>
                </a:solidFill>
              </a:rPr>
              <a:t>Propositions of the ‘white book’ </a:t>
            </a:r>
            <a:br>
              <a:rPr lang="fr-FR" sz="4800" dirty="0">
                <a:solidFill>
                  <a:srgbClr val="0070C0"/>
                </a:solidFill>
              </a:rPr>
            </a:br>
            <a:r>
              <a:rPr lang="fr-FR" sz="4800" dirty="0">
                <a:solidFill>
                  <a:srgbClr val="0070C0"/>
                </a:solidFill>
              </a:rPr>
              <a:t>to structure and </a:t>
            </a:r>
            <a:r>
              <a:rPr lang="fr-FR" sz="4800" dirty="0" err="1">
                <a:solidFill>
                  <a:srgbClr val="0070C0"/>
                </a:solidFill>
              </a:rPr>
              <a:t>foster</a:t>
            </a:r>
            <a:r>
              <a:rPr lang="fr-FR" sz="4800" dirty="0">
                <a:solidFill>
                  <a:srgbClr val="0070C0"/>
                </a:solidFill>
              </a:rPr>
              <a:t> </a:t>
            </a:r>
            <a:r>
              <a:rPr lang="fr-FR" sz="4800" dirty="0" err="1">
                <a:solidFill>
                  <a:srgbClr val="0070C0"/>
                </a:solidFill>
              </a:rPr>
              <a:t>research</a:t>
            </a:r>
            <a:r>
              <a:rPr lang="fr-FR" sz="4800" dirty="0">
                <a:solidFill>
                  <a:srgbClr val="0070C0"/>
                </a:solidFill>
              </a:rPr>
              <a:t> in </a:t>
            </a:r>
            <a:br>
              <a:rPr lang="fr-FR" sz="4800" dirty="0">
                <a:solidFill>
                  <a:srgbClr val="0070C0"/>
                </a:solidFill>
              </a:rPr>
            </a:br>
            <a:r>
              <a:rPr lang="fr-FR" sz="4800" dirty="0" err="1">
                <a:solidFill>
                  <a:srgbClr val="0070C0"/>
                </a:solidFill>
              </a:rPr>
              <a:t>pharmacology</a:t>
            </a:r>
            <a:r>
              <a:rPr lang="fr-FR" sz="4800" dirty="0">
                <a:solidFill>
                  <a:srgbClr val="0070C0"/>
                </a:solidFill>
              </a:rPr>
              <a:t> and </a:t>
            </a:r>
            <a:r>
              <a:rPr lang="fr-FR" sz="4800" dirty="0" err="1">
                <a:solidFill>
                  <a:srgbClr val="0070C0"/>
                </a:solidFill>
              </a:rPr>
              <a:t>drug</a:t>
            </a:r>
            <a:r>
              <a:rPr lang="fr-FR" sz="4800" dirty="0">
                <a:solidFill>
                  <a:srgbClr val="0070C0"/>
                </a:solidFill>
              </a:rPr>
              <a:t> sciences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F977-1912-4C4E-35C4-3A16B1BA0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998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059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14971" y="1854101"/>
            <a:ext cx="9005392" cy="747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Proposition 1 : Structures and networks</a:t>
            </a:r>
          </a:p>
        </p:txBody>
      </p:sp>
      <p:sp>
        <p:nvSpPr>
          <p:cNvPr id="4" name="Shape 1"/>
          <p:cNvSpPr/>
          <p:nvPr/>
        </p:nvSpPr>
        <p:spPr>
          <a:xfrm>
            <a:off x="1514971" y="2758182"/>
            <a:ext cx="9161958" cy="1721803"/>
          </a:xfrm>
          <a:prstGeom prst="roundRect">
            <a:avLst>
              <a:gd name="adj" fmla="val 1085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28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534021" y="2788734"/>
            <a:ext cx="550367" cy="1662411"/>
          </a:xfrm>
          <a:prstGeom prst="roundRect">
            <a:avLst>
              <a:gd name="adj" fmla="val 33352"/>
            </a:avLst>
          </a:prstGeom>
          <a:solidFill>
            <a:srgbClr val="D4E9F7"/>
          </a:solidFill>
          <a:ln/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2221905" y="2905573"/>
            <a:ext cx="8436074" cy="44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National consortium of experts in innovative technologies in pharmacology: structure of preclinical R&amp;D offering expertise and NAMs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2221905" y="3510709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Multidisciplinary expert network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2221905" y="3778996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Laboratories developing (or early adopters of) innovative technologies/methodologies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221905" y="4047284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Technological platforms with expertise in drug R&amp;D (NAMs, omics, imaging, </a:t>
            </a:r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AI</a:t>
            </a: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 …)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1514971" y="4797326"/>
            <a:ext cx="9161958" cy="1379187"/>
          </a:xfrm>
          <a:prstGeom prst="roundRect">
            <a:avLst>
              <a:gd name="adj" fmla="val 12276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534021" y="4827878"/>
            <a:ext cx="550367" cy="1314130"/>
          </a:xfrm>
          <a:prstGeom prst="roundRect">
            <a:avLst>
              <a:gd name="adj" fmla="val 33352"/>
            </a:avLst>
          </a:prstGeom>
          <a:solidFill>
            <a:srgbClr val="D4E9F7"/>
          </a:solidFill>
          <a:ln/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2221905" y="4894697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Network of specialists in drug data and sample collection and analysis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2221905" y="5197413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Pharmaco-epidemiology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2221905" y="5465701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Collection of samples from patients with severe adverse drug reactions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2221905" y="5733988"/>
            <a:ext cx="8298458" cy="22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708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Clinical cohorts (e.g., Constances) and data repositories (e.g. hospital data storehouses)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15028" y="6269646"/>
            <a:ext cx="1476972" cy="53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740073"/>
            <a:ext cx="8127504" cy="765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Proposition 2 : Data access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4" y="1807865"/>
            <a:ext cx="4106863" cy="41068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85669" y="2177129"/>
            <a:ext cx="6380658" cy="593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2400" b="1" dirty="0">
                <a:solidFill>
                  <a:srgbClr val="2E3C4E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Facilitate data access to researchers in pharmacology and drug sciences</a:t>
            </a:r>
            <a:endParaRPr lang="en-US" sz="24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85669" y="2951333"/>
            <a:ext cx="6380658" cy="288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i="1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Detailed drug registration files (ANSM, EMA) and DARWIN EU data</a:t>
            </a:r>
            <a:endParaRPr lang="en-US" i="1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668" y="3542627"/>
            <a:ext cx="90190" cy="901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56337" y="3443359"/>
            <a:ext cx="2806799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Improve the predictive accuracy of preclinical models (case studies)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759" y="3542627"/>
            <a:ext cx="90190" cy="901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759428" y="3443359"/>
            <a:ext cx="2975371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Reduce the attrition of drug candidates across the clinical trial phases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668" y="4919314"/>
            <a:ext cx="90190" cy="901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6337" y="4798781"/>
            <a:ext cx="6109990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Better evaluate the distribution, elimination and toxicity of new drug types (nano-drugs, mRNA drugs, cell drugs, etc.)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91813" y="6322219"/>
            <a:ext cx="140493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8269" y="465434"/>
            <a:ext cx="11157417" cy="1105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Proposition 3 : towards a “PEPR Pharmacology and Drug Sciences”?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E24B20A-D1E2-C2DF-350D-F03E0D370B0D}"/>
              </a:ext>
            </a:extLst>
          </p:cNvPr>
          <p:cNvGrpSpPr/>
          <p:nvPr/>
        </p:nvGrpSpPr>
        <p:grpSpPr>
          <a:xfrm>
            <a:off x="1178471" y="1820268"/>
            <a:ext cx="4285291" cy="2473920"/>
            <a:chOff x="1178471" y="1820268"/>
            <a:chExt cx="4285291" cy="2473920"/>
          </a:xfrm>
        </p:grpSpPr>
        <p:sp>
          <p:nvSpPr>
            <p:cNvPr id="4" name="Shape 1"/>
            <p:cNvSpPr/>
            <p:nvPr/>
          </p:nvSpPr>
          <p:spPr>
            <a:xfrm>
              <a:off x="1178471" y="1820268"/>
              <a:ext cx="4285291" cy="2473920"/>
            </a:xfrm>
            <a:prstGeom prst="roundRect">
              <a:avLst>
                <a:gd name="adj" fmla="val 10192"/>
              </a:avLst>
            </a:prstGeom>
            <a:solidFill>
              <a:srgbClr val="D4E9F7"/>
            </a:solidFill>
            <a:ln w="7620">
              <a:solidFill>
                <a:srgbClr val="BACFDD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761970"/>
              <a:endParaRPr lang="fr-FR" sz="200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897" y="1994694"/>
              <a:ext cx="504230" cy="504230"/>
            </a:xfrm>
            <a:prstGeom prst="rect">
              <a:avLst/>
            </a:prstGeom>
          </p:spPr>
        </p:pic>
        <p:sp>
          <p:nvSpPr>
            <p:cNvPr id="7" name="Text 2"/>
            <p:cNvSpPr/>
            <p:nvPr/>
          </p:nvSpPr>
          <p:spPr>
            <a:xfrm>
              <a:off x="1352898" y="2667000"/>
              <a:ext cx="2211784" cy="27642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2167"/>
                </a:lnSpc>
              </a:pPr>
              <a:r>
                <a:rPr lang="en-US" sz="2400" b="1" dirty="0">
                  <a:solidFill>
                    <a:srgbClr val="384653"/>
                  </a:solidFill>
                  <a:latin typeface="Aptos" panose="020B0004020202020204" pitchFamily="34" charset="0"/>
                  <a:ea typeface="Barlow Bold" pitchFamily="34" charset="-122"/>
                  <a:cs typeface="Barlow Bold" pitchFamily="34" charset="-120"/>
                </a:rPr>
                <a:t>Innovation</a:t>
              </a:r>
              <a:endParaRPr lang="en-US" sz="2400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" name="Text 3"/>
            <p:cNvSpPr/>
            <p:nvPr/>
          </p:nvSpPr>
          <p:spPr>
            <a:xfrm>
              <a:off x="1352898" y="3044230"/>
              <a:ext cx="3460962" cy="10755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2083"/>
                </a:lnSpc>
              </a:pPr>
              <a:r>
                <a:rPr lang="en-US" dirty="0">
                  <a:solidFill>
                    <a:srgbClr val="384653"/>
                  </a:solidFill>
                  <a:latin typeface="Aptos" panose="020B0004020202020204" pitchFamily="34" charset="0"/>
                  <a:ea typeface="Montserrat" pitchFamily="34" charset="-122"/>
                  <a:cs typeface="Montserrat" pitchFamily="34" charset="-120"/>
                </a:rPr>
                <a:t>Funding conceptual, technological and/or organizational innovation in pharmacology and drug sciences</a:t>
              </a:r>
              <a:endParaRPr lang="en-US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8119AB-A60C-0DE4-1D0C-5E05CE4B18E0}"/>
              </a:ext>
            </a:extLst>
          </p:cNvPr>
          <p:cNvGrpSpPr/>
          <p:nvPr/>
        </p:nvGrpSpPr>
        <p:grpSpPr>
          <a:xfrm>
            <a:off x="5615167" y="1820268"/>
            <a:ext cx="4285291" cy="2473920"/>
            <a:chOff x="5615167" y="1820268"/>
            <a:chExt cx="4285291" cy="2473920"/>
          </a:xfrm>
        </p:grpSpPr>
        <p:sp>
          <p:nvSpPr>
            <p:cNvPr id="9" name="Shape 4"/>
            <p:cNvSpPr/>
            <p:nvPr/>
          </p:nvSpPr>
          <p:spPr>
            <a:xfrm>
              <a:off x="5615167" y="1820268"/>
              <a:ext cx="4285291" cy="2473920"/>
            </a:xfrm>
            <a:prstGeom prst="roundRect">
              <a:avLst>
                <a:gd name="adj" fmla="val 10192"/>
              </a:avLst>
            </a:prstGeom>
            <a:solidFill>
              <a:srgbClr val="D4E9F7"/>
            </a:solidFill>
            <a:ln w="7620">
              <a:solidFill>
                <a:srgbClr val="BACFDD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761970"/>
              <a:endParaRPr lang="fr-FR" sz="200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0" name="Image 3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3766" y="1994694"/>
              <a:ext cx="504230" cy="504230"/>
            </a:xfrm>
            <a:prstGeom prst="rect">
              <a:avLst/>
            </a:prstGeom>
          </p:spPr>
        </p:pic>
        <p:sp>
          <p:nvSpPr>
            <p:cNvPr id="12" name="Text 5"/>
            <p:cNvSpPr/>
            <p:nvPr/>
          </p:nvSpPr>
          <p:spPr>
            <a:xfrm>
              <a:off x="5963767" y="2667000"/>
              <a:ext cx="2211784" cy="27642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2167"/>
                </a:lnSpc>
              </a:pPr>
              <a:r>
                <a:rPr lang="en-US" sz="2400" b="1" dirty="0">
                  <a:solidFill>
                    <a:srgbClr val="384653"/>
                  </a:solidFill>
                  <a:latin typeface="Aptos" panose="020B0004020202020204" pitchFamily="34" charset="0"/>
                  <a:ea typeface="Barlow Bold" pitchFamily="34" charset="-122"/>
                  <a:cs typeface="Barlow Bold" pitchFamily="34" charset="-120"/>
                </a:rPr>
                <a:t>Ambitious initiatives</a:t>
              </a:r>
              <a:endParaRPr lang="en-US" sz="2400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Text 6"/>
            <p:cNvSpPr/>
            <p:nvPr/>
          </p:nvSpPr>
          <p:spPr>
            <a:xfrm>
              <a:off x="5963765" y="3044230"/>
              <a:ext cx="3795586" cy="8066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2083"/>
                </a:lnSpc>
              </a:pPr>
              <a:r>
                <a:rPr lang="en-US" dirty="0">
                  <a:solidFill>
                    <a:srgbClr val="384653"/>
                  </a:solidFill>
                  <a:latin typeface="Aptos" panose="020B0004020202020204" pitchFamily="34" charset="0"/>
                  <a:ea typeface="Montserrat" pitchFamily="34" charset="-122"/>
                  <a:cs typeface="Montserrat" pitchFamily="34" charset="-120"/>
                </a:rPr>
                <a:t>Funding large-scale research projects and preclinical development consortia</a:t>
              </a:r>
              <a:endParaRPr lang="en-US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72F4080-C4EC-D833-C053-D652CACFF357}"/>
              </a:ext>
            </a:extLst>
          </p:cNvPr>
          <p:cNvGrpSpPr/>
          <p:nvPr/>
        </p:nvGrpSpPr>
        <p:grpSpPr>
          <a:xfrm>
            <a:off x="1178471" y="4462264"/>
            <a:ext cx="8721987" cy="1936155"/>
            <a:chOff x="1178471" y="4462264"/>
            <a:chExt cx="8721987" cy="1936155"/>
          </a:xfrm>
        </p:grpSpPr>
        <p:sp>
          <p:nvSpPr>
            <p:cNvPr id="14" name="Shape 7"/>
            <p:cNvSpPr/>
            <p:nvPr/>
          </p:nvSpPr>
          <p:spPr>
            <a:xfrm>
              <a:off x="1178471" y="4462264"/>
              <a:ext cx="8721987" cy="1936155"/>
            </a:xfrm>
            <a:prstGeom prst="roundRect">
              <a:avLst>
                <a:gd name="adj" fmla="val 13023"/>
              </a:avLst>
            </a:prstGeom>
            <a:solidFill>
              <a:srgbClr val="D4E9F7"/>
            </a:solidFill>
            <a:ln w="7620">
              <a:solidFill>
                <a:srgbClr val="BACFDD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761970"/>
              <a:endParaRPr lang="fr-FR" sz="200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Image 5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2897" y="4636691"/>
              <a:ext cx="504230" cy="504230"/>
            </a:xfrm>
            <a:prstGeom prst="rect">
              <a:avLst/>
            </a:prstGeom>
          </p:spPr>
        </p:pic>
        <p:sp>
          <p:nvSpPr>
            <p:cNvPr id="17" name="Text 8"/>
            <p:cNvSpPr/>
            <p:nvPr/>
          </p:nvSpPr>
          <p:spPr>
            <a:xfrm>
              <a:off x="1352898" y="5308997"/>
              <a:ext cx="2211784" cy="27642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761970">
                <a:lnSpc>
                  <a:spcPts val="2167"/>
                </a:lnSpc>
              </a:pPr>
              <a:r>
                <a:rPr lang="en-US" sz="2400" b="1" dirty="0">
                  <a:solidFill>
                    <a:srgbClr val="384653"/>
                  </a:solidFill>
                  <a:latin typeface="Aptos" panose="020B0004020202020204" pitchFamily="34" charset="0"/>
                  <a:ea typeface="Barlow Bold" pitchFamily="34" charset="-122"/>
                  <a:cs typeface="Barlow Bold" pitchFamily="34" charset="-120"/>
                </a:rPr>
                <a:t>Training</a:t>
              </a:r>
              <a:endParaRPr lang="en-US" sz="2400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8" name="Text 9"/>
            <p:cNvSpPr/>
            <p:nvPr/>
          </p:nvSpPr>
          <p:spPr>
            <a:xfrm>
              <a:off x="1352898" y="5686227"/>
              <a:ext cx="6356562" cy="5377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61970">
                <a:lnSpc>
                  <a:spcPts val="2083"/>
                </a:lnSpc>
              </a:pPr>
              <a:r>
                <a:rPr lang="en-US" dirty="0">
                  <a:solidFill>
                    <a:srgbClr val="384653"/>
                  </a:solidFill>
                  <a:latin typeface="Aptos" panose="020B0004020202020204" pitchFamily="34" charset="0"/>
                  <a:ea typeface="Montserrat" pitchFamily="34" charset="-122"/>
                  <a:cs typeface="Montserrat" pitchFamily="34" charset="-120"/>
                </a:rPr>
                <a:t>Funding outgoing mobility of PhD students and post-docs to countries with advanced research in drug R&amp;D</a:t>
              </a:r>
              <a:endParaRPr lang="en-US" dirty="0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0656095" y="6223993"/>
            <a:ext cx="1440656" cy="514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B65E04-BCB7-7F9A-B955-874D8E63FD21}"/>
              </a:ext>
            </a:extLst>
          </p:cNvPr>
          <p:cNvSpPr txBox="1"/>
          <p:nvPr/>
        </p:nvSpPr>
        <p:spPr>
          <a:xfrm>
            <a:off x="2889746" y="1825368"/>
            <a:ext cx="257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sz="2000" dirty="0" err="1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INSERM’s</a:t>
            </a:r>
            <a:r>
              <a:rPr lang="fr-FR" sz="2000" dirty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 IMPACT-HEALTH program?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82F39E-9219-10C8-FBA1-A6258C9CFE86}"/>
              </a:ext>
            </a:extLst>
          </p:cNvPr>
          <p:cNvSpPr txBox="1"/>
          <p:nvPr/>
        </p:nvSpPr>
        <p:spPr>
          <a:xfrm>
            <a:off x="6467996" y="1869747"/>
            <a:ext cx="3432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sz="2000" dirty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PEPR Digital </a:t>
            </a:r>
            <a:r>
              <a:rPr lang="fr-FR" sz="2000" dirty="0" err="1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Health</a:t>
            </a:r>
            <a:r>
              <a:rPr lang="fr-FR" sz="2000" dirty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 +++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2000" dirty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PEPR SAMS, MEDOOC … ?</a:t>
            </a:r>
            <a:endParaRPr lang="fr-FR" sz="20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220E2-DBB4-23C4-1F59-26A6081B0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4FE42-1BD4-52AA-03B5-4554E17E8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1">
                <a:solidFill>
                  <a:srgbClr val="0070C0"/>
                </a:solidFill>
              </a:rPr>
              <a:t>AI in pharmacology </a:t>
            </a:r>
            <a:br>
              <a:rPr lang="en-US" noProof="1">
                <a:solidFill>
                  <a:srgbClr val="0070C0"/>
                </a:solidFill>
              </a:rPr>
            </a:br>
            <a:r>
              <a:rPr lang="en-US" noProof="1">
                <a:solidFill>
                  <a:srgbClr val="0070C0"/>
                </a:solidFill>
              </a:rPr>
              <a:t>at UMR1248 </a:t>
            </a:r>
            <a:br>
              <a:rPr lang="en-US" noProof="1">
                <a:solidFill>
                  <a:srgbClr val="0070C0"/>
                </a:solidFill>
              </a:rPr>
            </a:br>
            <a:r>
              <a:rPr lang="en-US" noProof="1">
                <a:solidFill>
                  <a:srgbClr val="0070C0"/>
                </a:solidFill>
              </a:rPr>
              <a:t>“</a:t>
            </a:r>
            <a:r>
              <a:rPr lang="en-US" sz="5400" noProof="1">
                <a:solidFill>
                  <a:srgbClr val="0070C0"/>
                </a:solidFill>
              </a:rPr>
              <a:t>Pharmacology &amp; Transplantation”</a:t>
            </a:r>
            <a:endParaRPr lang="en-US" noProof="1">
              <a:solidFill>
                <a:srgbClr val="0070C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8754D4-BB51-6B10-B712-5AFBB9BD0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(</a:t>
            </a:r>
            <a:r>
              <a:rPr lang="fr-FR" sz="2800" dirty="0" err="1"/>
              <a:t>episode</a:t>
            </a:r>
            <a:r>
              <a:rPr lang="fr-FR" sz="28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193928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73299" y="183893"/>
            <a:ext cx="9144000" cy="1994042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solidFill>
                  <a:srgbClr val="0070C0"/>
                </a:solidFill>
              </a:rPr>
              <a:t>	1- Multi-</a:t>
            </a:r>
            <a:r>
              <a:rPr lang="fr-FR" sz="4800" dirty="0" err="1">
                <a:solidFill>
                  <a:srgbClr val="0070C0"/>
                </a:solidFill>
              </a:rPr>
              <a:t>scale</a:t>
            </a:r>
            <a:r>
              <a:rPr lang="fr-FR" sz="4800" dirty="0">
                <a:solidFill>
                  <a:srgbClr val="0070C0"/>
                </a:solidFill>
              </a:rPr>
              <a:t> and longitudinal data </a:t>
            </a:r>
            <a:r>
              <a:rPr lang="fr-FR" sz="4800" dirty="0" err="1">
                <a:solidFill>
                  <a:srgbClr val="0070C0"/>
                </a:solidFill>
              </a:rPr>
              <a:t>modelling</a:t>
            </a:r>
            <a:r>
              <a:rPr lang="fr-FR" sz="4800" dirty="0">
                <a:solidFill>
                  <a:srgbClr val="0070C0"/>
                </a:solidFill>
              </a:rPr>
              <a:t> in </a:t>
            </a:r>
            <a:r>
              <a:rPr lang="fr-FR" sz="4800" dirty="0" err="1">
                <a:solidFill>
                  <a:srgbClr val="0070C0"/>
                </a:solidFill>
              </a:rPr>
              <a:t>pharmacology</a:t>
            </a:r>
            <a:r>
              <a:rPr lang="fr-FR" sz="4800" dirty="0">
                <a:solidFill>
                  <a:srgbClr val="0070C0"/>
                </a:solidFill>
              </a:rPr>
              <a:t>: </a:t>
            </a:r>
            <a:r>
              <a:rPr lang="fr-FR" sz="4800" dirty="0" err="1">
                <a:solidFill>
                  <a:srgbClr val="0070C0"/>
                </a:solidFill>
              </a:rPr>
              <a:t>toward</a:t>
            </a:r>
            <a:r>
              <a:rPr lang="fr-FR" sz="4800" dirty="0">
                <a:solidFill>
                  <a:srgbClr val="0070C0"/>
                </a:solidFill>
              </a:rPr>
              <a:t> digital </a:t>
            </a:r>
            <a:r>
              <a:rPr lang="fr-FR" sz="4800" dirty="0" err="1">
                <a:solidFill>
                  <a:srgbClr val="0070C0"/>
                </a:solidFill>
              </a:rPr>
              <a:t>pharmacological</a:t>
            </a:r>
            <a:r>
              <a:rPr lang="fr-FR" sz="4800" dirty="0">
                <a:solidFill>
                  <a:srgbClr val="0070C0"/>
                </a:solidFill>
              </a:rPr>
              <a:t> </a:t>
            </a:r>
            <a:r>
              <a:rPr lang="fr-FR" sz="4800" dirty="0" err="1">
                <a:solidFill>
                  <a:srgbClr val="0070C0"/>
                </a:solidFill>
              </a:rPr>
              <a:t>twins</a:t>
            </a:r>
            <a:endParaRPr lang="fr-FR" sz="4800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94626" y="2793724"/>
            <a:ext cx="6157146" cy="25541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4700" dirty="0"/>
              <a:t>PEPR Digital Health</a:t>
            </a:r>
            <a:endParaRPr lang="fr-FR" sz="47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3600" b="1" dirty="0">
                <a:solidFill>
                  <a:srgbClr val="FF0000"/>
                </a:solidFill>
              </a:rPr>
              <a:t>DIGPHAT consortium </a:t>
            </a:r>
          </a:p>
          <a:p>
            <a:pPr>
              <a:lnSpc>
                <a:spcPct val="120000"/>
              </a:lnSpc>
            </a:pPr>
            <a:r>
              <a:rPr lang="fr-FR" sz="2800" dirty="0"/>
              <a:t>(</a:t>
            </a:r>
            <a:r>
              <a:rPr lang="en-US" sz="2800" dirty="0"/>
              <a:t>ANR-22-PESN-0017)</a:t>
            </a:r>
            <a:endParaRPr lang="fr-FR" sz="28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3600" dirty="0" err="1"/>
              <a:t>Coordinated</a:t>
            </a:r>
            <a:r>
              <a:rPr lang="fr-FR" sz="3600" dirty="0"/>
              <a:t> by JB </a:t>
            </a:r>
            <a:r>
              <a:rPr lang="fr-FR" sz="3600" dirty="0" err="1"/>
              <a:t>Woillard</a:t>
            </a:r>
            <a:r>
              <a:rPr lang="fr-FR" sz="3600" dirty="0"/>
              <a:t>, P&amp;T</a:t>
            </a:r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6" y="2901764"/>
            <a:ext cx="2084189" cy="204511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46B5BF3-26F8-9095-FFEC-9ABDAFF27E8E}"/>
              </a:ext>
            </a:extLst>
          </p:cNvPr>
          <p:cNvGrpSpPr/>
          <p:nvPr/>
        </p:nvGrpSpPr>
        <p:grpSpPr>
          <a:xfrm>
            <a:off x="8226520" y="2471931"/>
            <a:ext cx="3831971" cy="3660168"/>
            <a:chOff x="7019674" y="1511300"/>
            <a:chExt cx="5109295" cy="4880224"/>
          </a:xfrm>
        </p:grpSpPr>
        <p:pic>
          <p:nvPicPr>
            <p:cNvPr id="5" name="Picture 2" descr="Free doodle dessin à main levée de la carte de la france. 14341580 PNG with  Transparent Background">
              <a:extLst>
                <a:ext uri="{FF2B5EF4-FFF2-40B4-BE49-F238E27FC236}">
                  <a16:creationId xmlns:a16="http://schemas.microsoft.com/office/drawing/2014/main" id="{A6CD9A0F-DCBA-ECCE-51BD-AA06E1A51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7019674" y="1511300"/>
              <a:ext cx="5109295" cy="4880224"/>
            </a:xfrm>
            <a:prstGeom prst="rect">
              <a:avLst/>
            </a:prstGeom>
            <a:noFill/>
          </p:spPr>
        </p:pic>
        <p:sp>
          <p:nvSpPr>
            <p:cNvPr id="9" name="Bouée 8">
              <a:extLst>
                <a:ext uri="{FF2B5EF4-FFF2-40B4-BE49-F238E27FC236}">
                  <a16:creationId xmlns:a16="http://schemas.microsoft.com/office/drawing/2014/main" id="{B1098D68-9E05-619E-BC9B-9CEED2E8702B}"/>
                </a:ext>
              </a:extLst>
            </p:cNvPr>
            <p:cNvSpPr/>
            <p:nvPr/>
          </p:nvSpPr>
          <p:spPr bwMode="auto">
            <a:xfrm>
              <a:off x="10420160" y="4256767"/>
              <a:ext cx="269875" cy="269875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Bouée 9">
              <a:extLst>
                <a:ext uri="{FF2B5EF4-FFF2-40B4-BE49-F238E27FC236}">
                  <a16:creationId xmlns:a16="http://schemas.microsoft.com/office/drawing/2014/main" id="{65662515-6E8D-1972-0F12-A551F7503190}"/>
                </a:ext>
              </a:extLst>
            </p:cNvPr>
            <p:cNvSpPr/>
            <p:nvPr/>
          </p:nvSpPr>
          <p:spPr bwMode="auto">
            <a:xfrm>
              <a:off x="9603731" y="5209267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Bouée 10">
              <a:extLst>
                <a:ext uri="{FF2B5EF4-FFF2-40B4-BE49-F238E27FC236}">
                  <a16:creationId xmlns:a16="http://schemas.microsoft.com/office/drawing/2014/main" id="{F855FDFC-9399-63DE-6C82-5081BFE06F66}"/>
                </a:ext>
              </a:extLst>
            </p:cNvPr>
            <p:cNvSpPr/>
            <p:nvPr/>
          </p:nvSpPr>
          <p:spPr bwMode="auto">
            <a:xfrm>
              <a:off x="8732874" y="4079874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Bouée 11">
              <a:extLst>
                <a:ext uri="{FF2B5EF4-FFF2-40B4-BE49-F238E27FC236}">
                  <a16:creationId xmlns:a16="http://schemas.microsoft.com/office/drawing/2014/main" id="{83AF043F-C7C1-B29C-58AA-BBE43CB80440}"/>
                </a:ext>
              </a:extLst>
            </p:cNvPr>
            <p:cNvSpPr/>
            <p:nvPr/>
          </p:nvSpPr>
          <p:spPr bwMode="auto">
            <a:xfrm>
              <a:off x="7948195" y="3299731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Bouée 12">
              <a:extLst>
                <a:ext uri="{FF2B5EF4-FFF2-40B4-BE49-F238E27FC236}">
                  <a16:creationId xmlns:a16="http://schemas.microsoft.com/office/drawing/2014/main" id="{131AF9EE-87E2-1AE0-B726-9B7232562D77}"/>
                </a:ext>
              </a:extLst>
            </p:cNvPr>
            <p:cNvSpPr/>
            <p:nvPr/>
          </p:nvSpPr>
          <p:spPr bwMode="auto">
            <a:xfrm>
              <a:off x="9372483" y="2619374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Bouée 13">
              <a:extLst>
                <a:ext uri="{FF2B5EF4-FFF2-40B4-BE49-F238E27FC236}">
                  <a16:creationId xmlns:a16="http://schemas.microsoft.com/office/drawing/2014/main" id="{81AC9F42-F90B-E77F-87BB-545CA8B34CF9}"/>
                </a:ext>
              </a:extLst>
            </p:cNvPr>
            <p:cNvSpPr/>
            <p:nvPr/>
          </p:nvSpPr>
          <p:spPr bwMode="auto">
            <a:xfrm>
              <a:off x="7812123" y="2891517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Bouée 14">
              <a:extLst>
                <a:ext uri="{FF2B5EF4-FFF2-40B4-BE49-F238E27FC236}">
                  <a16:creationId xmlns:a16="http://schemas.microsoft.com/office/drawing/2014/main" id="{6D3A1EE7-5E9F-1193-A67E-1CE19DDC2C39}"/>
                </a:ext>
              </a:extLst>
            </p:cNvPr>
            <p:cNvSpPr/>
            <p:nvPr/>
          </p:nvSpPr>
          <p:spPr bwMode="auto">
            <a:xfrm>
              <a:off x="8968731" y="5204732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Bouée 15">
              <a:extLst>
                <a:ext uri="{FF2B5EF4-FFF2-40B4-BE49-F238E27FC236}">
                  <a16:creationId xmlns:a16="http://schemas.microsoft.com/office/drawing/2014/main" id="{55AE326C-EF59-4478-9009-3059F186FFC6}"/>
                </a:ext>
              </a:extLst>
            </p:cNvPr>
            <p:cNvSpPr/>
            <p:nvPr/>
          </p:nvSpPr>
          <p:spPr bwMode="auto">
            <a:xfrm>
              <a:off x="10125338" y="5272767"/>
              <a:ext cx="269874" cy="269874"/>
            </a:xfrm>
            <a:prstGeom prst="donut">
              <a:avLst>
                <a:gd name="adj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41C151C-B594-6E5D-E238-4FE58C8A7139}"/>
              </a:ext>
            </a:extLst>
          </p:cNvPr>
          <p:cNvSpPr txBox="1"/>
          <p:nvPr/>
        </p:nvSpPr>
        <p:spPr bwMode="auto">
          <a:xfrm>
            <a:off x="2205375" y="6288197"/>
            <a:ext cx="6716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ptos" panose="020B0004020202020204" pitchFamily="34" charset="0"/>
                <a:cs typeface="Arial"/>
              </a:rPr>
              <a:t>Woillard et al 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Digital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pharmacological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twins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: Bridging multi-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scale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modelling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 and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artificial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 intelligence for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precision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 </a:t>
            </a:r>
            <a:r>
              <a:rPr lang="fr-FR" sz="1400" i="1" dirty="0" err="1">
                <a:latin typeface="Aptos" panose="020B0004020202020204" pitchFamily="34" charset="0"/>
                <a:cs typeface="Arial"/>
              </a:rPr>
              <a:t>medicine</a:t>
            </a:r>
            <a:r>
              <a:rPr lang="fr-FR" sz="1400" i="1" dirty="0">
                <a:latin typeface="Aptos" panose="020B0004020202020204" pitchFamily="34" charset="0"/>
                <a:cs typeface="Arial"/>
              </a:rPr>
              <a:t>: The DIGPHAT consortium</a:t>
            </a:r>
            <a:r>
              <a:rPr lang="fr-FR" sz="1400" dirty="0">
                <a:latin typeface="Aptos" panose="020B0004020202020204" pitchFamily="34" charset="0"/>
                <a:cs typeface="Arial"/>
              </a:rPr>
              <a:t>, </a:t>
            </a:r>
            <a:r>
              <a:rPr lang="fr-FR" sz="1400" dirty="0" err="1">
                <a:latin typeface="Aptos" panose="020B0004020202020204" pitchFamily="34" charset="0"/>
                <a:cs typeface="Arial"/>
              </a:rPr>
              <a:t>Therapie</a:t>
            </a:r>
            <a:r>
              <a:rPr lang="fr-FR" sz="1400" dirty="0">
                <a:latin typeface="Aptos" panose="020B0004020202020204" pitchFamily="34" charset="0"/>
                <a:cs typeface="Arial"/>
              </a:rPr>
              <a:t>. 2025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78D024F-1313-50FF-6EB7-1AE54ACFFD61}"/>
              </a:ext>
            </a:extLst>
          </p:cNvPr>
          <p:cNvGrpSpPr/>
          <p:nvPr/>
        </p:nvGrpSpPr>
        <p:grpSpPr>
          <a:xfrm>
            <a:off x="102030" y="423985"/>
            <a:ext cx="3088888" cy="2201834"/>
            <a:chOff x="102030" y="423985"/>
            <a:chExt cx="3088888" cy="2201834"/>
          </a:xfrm>
        </p:grpSpPr>
        <p:pic>
          <p:nvPicPr>
            <p:cNvPr id="7" name="Espace réservé du contenu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6" t="12117" r="31644" b="43987"/>
            <a:stretch>
              <a:fillRect/>
            </a:stretch>
          </p:blipFill>
          <p:spPr>
            <a:xfrm>
              <a:off x="102030" y="423985"/>
              <a:ext cx="3088888" cy="1910048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1108E3E-7099-9283-0A5F-86BF89790C43}"/>
                </a:ext>
              </a:extLst>
            </p:cNvPr>
            <p:cNvSpPr txBox="1"/>
            <p:nvPr/>
          </p:nvSpPr>
          <p:spPr>
            <a:xfrm>
              <a:off x="314251" y="2318042"/>
              <a:ext cx="266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00B050"/>
                  </a:solidFill>
                </a:rPr>
                <a:t>Digital </a:t>
              </a:r>
              <a:r>
                <a:rPr lang="fr-FR" sz="1400" b="1" dirty="0" err="1">
                  <a:solidFill>
                    <a:srgbClr val="00B050"/>
                  </a:solidFill>
                </a:rPr>
                <a:t>Pharmacological</a:t>
              </a:r>
              <a:r>
                <a:rPr lang="fr-FR" sz="1400" b="1" dirty="0">
                  <a:solidFill>
                    <a:srgbClr val="00B050"/>
                  </a:solidFill>
                </a:rPr>
                <a:t> Twins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23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620375" y="6428647"/>
            <a:ext cx="1476375" cy="364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23" name="Rectangle 22"/>
          <p:cNvSpPr/>
          <p:nvPr/>
        </p:nvSpPr>
        <p:spPr>
          <a:xfrm>
            <a:off x="6670829" y="5882620"/>
            <a:ext cx="4228898" cy="816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10" y="5836008"/>
            <a:ext cx="4228898" cy="9093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0829" y="4700598"/>
            <a:ext cx="4228898" cy="816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49910" y="4700598"/>
            <a:ext cx="4147274" cy="816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 0"/>
          <p:cNvSpPr/>
          <p:nvPr/>
        </p:nvSpPr>
        <p:spPr>
          <a:xfrm>
            <a:off x="1170650" y="256428"/>
            <a:ext cx="10187912" cy="64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latin typeface="+mj-lt"/>
                <a:ea typeface="+mj-ea"/>
                <a:cs typeface="+mj-cs"/>
              </a:rPr>
              <a:t>Digital Pharmacological Twins, DIGPHAT</a:t>
            </a:r>
          </a:p>
        </p:txBody>
      </p:sp>
      <p:sp>
        <p:nvSpPr>
          <p:cNvPr id="3" name="Shape 1"/>
          <p:cNvSpPr/>
          <p:nvPr/>
        </p:nvSpPr>
        <p:spPr>
          <a:xfrm>
            <a:off x="1103388" y="1126223"/>
            <a:ext cx="1413780" cy="297955"/>
          </a:xfrm>
          <a:prstGeom prst="roundRect">
            <a:avLst>
              <a:gd name="adj" fmla="val 63857"/>
            </a:avLst>
          </a:prstGeom>
          <a:solidFill>
            <a:srgbClr val="D4E9F7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 sz="1500"/>
          </a:p>
        </p:txBody>
      </p:sp>
      <p:sp>
        <p:nvSpPr>
          <p:cNvPr id="4" name="Text 2"/>
          <p:cNvSpPr/>
          <p:nvPr/>
        </p:nvSpPr>
        <p:spPr>
          <a:xfrm>
            <a:off x="1241276" y="1203623"/>
            <a:ext cx="763687" cy="184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600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INNOVATION</a:t>
            </a:r>
            <a:endParaRPr lang="en-US" sz="1167" dirty="0">
              <a:solidFill>
                <a:schemeClr val="accent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84891" y="1785263"/>
            <a:ext cx="2279154" cy="284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4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General Objective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84891" y="2220538"/>
            <a:ext cx="4131171" cy="15160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Development of a computational framework integrating </a:t>
            </a:r>
            <a:r>
              <a:rPr lang="en-US" sz="2000" b="1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mono-scale mechanistic or data-driven models</a:t>
            </a:r>
            <a:r>
              <a:rPr lang="en-US" sz="2000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 into meta-models for improved predictive performance in treatment personalisation.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1585789" y="4783168"/>
            <a:ext cx="1899344" cy="23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Drug Selection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1585789" y="5168662"/>
            <a:ext cx="4715173" cy="23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Optimising molecule choice and dosage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6851210" y="4783168"/>
            <a:ext cx="1899344" cy="23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Exposure Targets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6851209" y="5168662"/>
            <a:ext cx="4715173" cy="23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Defining therapeutic exposure goals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1585789" y="5962410"/>
            <a:ext cx="2082403" cy="23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Treatment Combinations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6" name="Text 10"/>
          <p:cNvSpPr/>
          <p:nvPr/>
        </p:nvSpPr>
        <p:spPr>
          <a:xfrm>
            <a:off x="1585789" y="6304717"/>
            <a:ext cx="4715173" cy="23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Selecting optimal therapy combinations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 11"/>
          <p:cNvSpPr/>
          <p:nvPr/>
        </p:nvSpPr>
        <p:spPr>
          <a:xfrm>
            <a:off x="6851210" y="5962410"/>
            <a:ext cx="1899344" cy="23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Outcome Prediction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9" name="Text 12"/>
          <p:cNvSpPr/>
          <p:nvPr/>
        </p:nvSpPr>
        <p:spPr>
          <a:xfrm>
            <a:off x="6851209" y="6304717"/>
            <a:ext cx="4715173" cy="23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Forecasting efficacy and adverse effects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95AF97F-7B23-BEB4-C591-3D23AAB7E51A}"/>
              </a:ext>
            </a:extLst>
          </p:cNvPr>
          <p:cNvGrpSpPr/>
          <p:nvPr/>
        </p:nvGrpSpPr>
        <p:grpSpPr>
          <a:xfrm>
            <a:off x="6589222" y="925402"/>
            <a:ext cx="5282029" cy="3708617"/>
            <a:chOff x="224860" y="-37041"/>
            <a:chExt cx="11823728" cy="704037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B7CD8E4-FB12-2E55-F219-C8518A03F65E}"/>
                </a:ext>
              </a:extLst>
            </p:cNvPr>
            <p:cNvGrpSpPr/>
            <p:nvPr/>
          </p:nvGrpSpPr>
          <p:grpSpPr>
            <a:xfrm>
              <a:off x="224860" y="-37041"/>
              <a:ext cx="11823728" cy="7040370"/>
              <a:chOff x="85774" y="547"/>
              <a:chExt cx="11823728" cy="7040370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8861D4BA-86C3-EB4F-7523-C6CFE90B66E9}"/>
                  </a:ext>
                </a:extLst>
              </p:cNvPr>
              <p:cNvGrpSpPr/>
              <p:nvPr/>
            </p:nvGrpSpPr>
            <p:grpSpPr>
              <a:xfrm>
                <a:off x="85774" y="547"/>
                <a:ext cx="11823728" cy="7040370"/>
                <a:chOff x="85774" y="547"/>
                <a:chExt cx="11823728" cy="7040370"/>
              </a:xfrm>
            </p:grpSpPr>
            <p:pic>
              <p:nvPicPr>
                <p:cNvPr id="28" name="Espace réservé du contenu 9">
                  <a:extLst>
                    <a:ext uri="{FF2B5EF4-FFF2-40B4-BE49-F238E27FC236}">
                      <a16:creationId xmlns:a16="http://schemas.microsoft.com/office/drawing/2014/main" id="{0E3B1619-5940-9B69-93D6-0F23221724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0307" y="289932"/>
                  <a:ext cx="2209195" cy="1974301"/>
                </a:xfrm>
                <a:prstGeom prst="rect">
                  <a:avLst/>
                </a:prstGeom>
              </p:spPr>
            </p:pic>
            <p:pic>
              <p:nvPicPr>
                <p:cNvPr id="29" name="Espace réservé du contenu 6">
                  <a:extLst>
                    <a:ext uri="{FF2B5EF4-FFF2-40B4-BE49-F238E27FC236}">
                      <a16:creationId xmlns:a16="http://schemas.microsoft.com/office/drawing/2014/main" id="{DCBB2119-12F2-FD4E-3847-F5C429624C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3924" y="2705083"/>
                  <a:ext cx="2440466" cy="1357854"/>
                </a:xfrm>
                <a:prstGeom prst="rect">
                  <a:avLst/>
                </a:prstGeom>
              </p:spPr>
            </p:pic>
            <p:pic>
              <p:nvPicPr>
                <p:cNvPr id="30" name="Espace réservé du contenu 5">
                  <a:extLst>
                    <a:ext uri="{FF2B5EF4-FFF2-40B4-BE49-F238E27FC236}">
                      <a16:creationId xmlns:a16="http://schemas.microsoft.com/office/drawing/2014/main" id="{EF89C161-F681-5D12-6688-32C59E725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779" y="3571313"/>
                  <a:ext cx="2524620" cy="1311031"/>
                </a:xfrm>
                <a:prstGeom prst="rect">
                  <a:avLst/>
                </a:prstGeom>
              </p:spPr>
            </p:pic>
            <p:sp>
              <p:nvSpPr>
                <p:cNvPr id="31" name="Flèche courbée vers la gauche 30">
                  <a:extLst>
                    <a:ext uri="{FF2B5EF4-FFF2-40B4-BE49-F238E27FC236}">
                      <a16:creationId xmlns:a16="http://schemas.microsoft.com/office/drawing/2014/main" id="{44E32BCA-92C9-4CC2-EDB1-C9607137DB6A}"/>
                    </a:ext>
                  </a:extLst>
                </p:cNvPr>
                <p:cNvSpPr/>
                <p:nvPr/>
              </p:nvSpPr>
              <p:spPr>
                <a:xfrm rot="3406788" flipH="1" flipV="1">
                  <a:off x="7295254" y="2414629"/>
                  <a:ext cx="436083" cy="1292113"/>
                </a:xfrm>
                <a:prstGeom prst="curvedLeftArrow">
                  <a:avLst>
                    <a:gd name="adj1" fmla="val 25000"/>
                    <a:gd name="adj2" fmla="val 50000"/>
                    <a:gd name="adj3" fmla="val 45179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F1D41756-395A-7615-66BF-268C3AF5B617}"/>
                    </a:ext>
                  </a:extLst>
                </p:cNvPr>
                <p:cNvCxnSpPr/>
                <p:nvPr/>
              </p:nvCxnSpPr>
              <p:spPr>
                <a:xfrm>
                  <a:off x="8465221" y="1304907"/>
                  <a:ext cx="622354" cy="1245148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35CD6944-6EAD-EDEA-0EBB-0BB818AAA07D}"/>
                    </a:ext>
                  </a:extLst>
                </p:cNvPr>
                <p:cNvCxnSpPr/>
                <p:nvPr/>
              </p:nvCxnSpPr>
              <p:spPr>
                <a:xfrm flipH="1">
                  <a:off x="10421832" y="2393834"/>
                  <a:ext cx="266009" cy="55730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lèche vers le bas 33">
                  <a:extLst>
                    <a:ext uri="{FF2B5EF4-FFF2-40B4-BE49-F238E27FC236}">
                      <a16:creationId xmlns:a16="http://schemas.microsoft.com/office/drawing/2014/main" id="{47E9FA49-F746-3979-B999-72A884D68DAE}"/>
                    </a:ext>
                  </a:extLst>
                </p:cNvPr>
                <p:cNvSpPr/>
                <p:nvPr/>
              </p:nvSpPr>
              <p:spPr>
                <a:xfrm>
                  <a:off x="9291268" y="4110212"/>
                  <a:ext cx="428176" cy="597823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800"/>
                </a:p>
              </p:txBody>
            </p:sp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533D1221-326A-5671-0EAC-74BDBD185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25339" y="4853392"/>
                  <a:ext cx="2178310" cy="1603164"/>
                </a:xfrm>
                <a:prstGeom prst="rect">
                  <a:avLst/>
                </a:prstGeom>
              </p:spPr>
            </p:pic>
            <p:pic>
              <p:nvPicPr>
                <p:cNvPr id="36" name="Espace réservé du contenu 5">
                  <a:extLst>
                    <a:ext uri="{FF2B5EF4-FFF2-40B4-BE49-F238E27FC236}">
                      <a16:creationId xmlns:a16="http://schemas.microsoft.com/office/drawing/2014/main" id="{6F0819D9-9B98-B902-DAFF-8FC5881EF1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2661" t="16400" r="34828" b="42486"/>
                <a:stretch/>
              </p:blipFill>
              <p:spPr>
                <a:xfrm>
                  <a:off x="922482" y="2150074"/>
                  <a:ext cx="3830793" cy="1687135"/>
                </a:xfrm>
                <a:prstGeom prst="rect">
                  <a:avLst/>
                </a:prstGeom>
              </p:spPr>
            </p:pic>
            <p:grpSp>
              <p:nvGrpSpPr>
                <p:cNvPr id="37" name="Group 57">
                  <a:extLst>
                    <a:ext uri="{FF2B5EF4-FFF2-40B4-BE49-F238E27FC236}">
                      <a16:creationId xmlns:a16="http://schemas.microsoft.com/office/drawing/2014/main" id="{8EA2B432-54C8-8F01-CB69-59E3318001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425" y="485487"/>
                  <a:ext cx="262176" cy="872887"/>
                  <a:chOff x="288" y="717"/>
                  <a:chExt cx="649" cy="2336"/>
                </a:xfrm>
              </p:grpSpPr>
              <p:sp>
                <p:nvSpPr>
                  <p:cNvPr id="130" name="Freeform 55">
                    <a:extLst>
                      <a:ext uri="{FF2B5EF4-FFF2-40B4-BE49-F238E27FC236}">
                        <a16:creationId xmlns:a16="http://schemas.microsoft.com/office/drawing/2014/main" id="{860432A2-C78A-8F5E-4CAE-4F6D9E3EDD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31" name="Freeform 56">
                    <a:extLst>
                      <a:ext uri="{FF2B5EF4-FFF2-40B4-BE49-F238E27FC236}">
                        <a16:creationId xmlns:a16="http://schemas.microsoft.com/office/drawing/2014/main" id="{E2A82E12-3E9A-0F8C-40E2-4F2EE71A5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38" name="Group 60">
                  <a:extLst>
                    <a:ext uri="{FF2B5EF4-FFF2-40B4-BE49-F238E27FC236}">
                      <a16:creationId xmlns:a16="http://schemas.microsoft.com/office/drawing/2014/main" id="{B1706437-69D6-CA25-8A31-AD156C13C0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0859" y="480724"/>
                  <a:ext cx="363168" cy="875876"/>
                  <a:chOff x="1368" y="714"/>
                  <a:chExt cx="899" cy="2344"/>
                </a:xfrm>
              </p:grpSpPr>
              <p:sp>
                <p:nvSpPr>
                  <p:cNvPr id="128" name="Freeform 58">
                    <a:extLst>
                      <a:ext uri="{FF2B5EF4-FFF2-40B4-BE49-F238E27FC236}">
                        <a16:creationId xmlns:a16="http://schemas.microsoft.com/office/drawing/2014/main" id="{180B5841-D129-1964-7255-514155DE91C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29" name="Freeform 59">
                    <a:extLst>
                      <a:ext uri="{FF2B5EF4-FFF2-40B4-BE49-F238E27FC236}">
                        <a16:creationId xmlns:a16="http://schemas.microsoft.com/office/drawing/2014/main" id="{0A1625E4-B573-B079-B533-99765D07CC3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39" name="Group 57">
                  <a:extLst>
                    <a:ext uri="{FF2B5EF4-FFF2-40B4-BE49-F238E27FC236}">
                      <a16:creationId xmlns:a16="http://schemas.microsoft.com/office/drawing/2014/main" id="{3999950C-7FFE-B85C-5186-BAF663F6B2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7825" y="637887"/>
                  <a:ext cx="262176" cy="872887"/>
                  <a:chOff x="288" y="717"/>
                  <a:chExt cx="649" cy="2336"/>
                </a:xfrm>
              </p:grpSpPr>
              <p:sp>
                <p:nvSpPr>
                  <p:cNvPr id="126" name="Freeform 55">
                    <a:extLst>
                      <a:ext uri="{FF2B5EF4-FFF2-40B4-BE49-F238E27FC236}">
                        <a16:creationId xmlns:a16="http://schemas.microsoft.com/office/drawing/2014/main" id="{463CCDE3-C180-2777-F8A6-C3BBB2EB2B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27" name="Freeform 56">
                    <a:extLst>
                      <a:ext uri="{FF2B5EF4-FFF2-40B4-BE49-F238E27FC236}">
                        <a16:creationId xmlns:a16="http://schemas.microsoft.com/office/drawing/2014/main" id="{E6C47490-394D-A6B1-C2A5-1E119FB859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0" name="Group 60">
                  <a:extLst>
                    <a:ext uri="{FF2B5EF4-FFF2-40B4-BE49-F238E27FC236}">
                      <a16:creationId xmlns:a16="http://schemas.microsoft.com/office/drawing/2014/main" id="{AFC8A868-68FD-8B6A-1341-B54DFFD1C2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23259" y="633124"/>
                  <a:ext cx="363168" cy="875876"/>
                  <a:chOff x="1368" y="714"/>
                  <a:chExt cx="899" cy="2344"/>
                </a:xfrm>
              </p:grpSpPr>
              <p:sp>
                <p:nvSpPr>
                  <p:cNvPr id="124" name="Freeform 58">
                    <a:extLst>
                      <a:ext uri="{FF2B5EF4-FFF2-40B4-BE49-F238E27FC236}">
                        <a16:creationId xmlns:a16="http://schemas.microsoft.com/office/drawing/2014/main" id="{512FD22B-A773-279D-81CA-3103CF425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25" name="Freeform 59">
                    <a:extLst>
                      <a:ext uri="{FF2B5EF4-FFF2-40B4-BE49-F238E27FC236}">
                        <a16:creationId xmlns:a16="http://schemas.microsoft.com/office/drawing/2014/main" id="{0883F797-8053-CBFF-3C16-4D5720EBFB2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1" name="Group 57">
                  <a:extLst>
                    <a:ext uri="{FF2B5EF4-FFF2-40B4-BE49-F238E27FC236}">
                      <a16:creationId xmlns:a16="http://schemas.microsoft.com/office/drawing/2014/main" id="{1C2F8933-B8F2-318C-7AA8-CFFDB4DE80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0225" y="790287"/>
                  <a:ext cx="262176" cy="872887"/>
                  <a:chOff x="288" y="717"/>
                  <a:chExt cx="649" cy="2336"/>
                </a:xfrm>
              </p:grpSpPr>
              <p:sp>
                <p:nvSpPr>
                  <p:cNvPr id="122" name="Freeform 55">
                    <a:extLst>
                      <a:ext uri="{FF2B5EF4-FFF2-40B4-BE49-F238E27FC236}">
                        <a16:creationId xmlns:a16="http://schemas.microsoft.com/office/drawing/2014/main" id="{D609D096-67D2-D2DB-E4F9-E677D356D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23" name="Freeform 56">
                    <a:extLst>
                      <a:ext uri="{FF2B5EF4-FFF2-40B4-BE49-F238E27FC236}">
                        <a16:creationId xmlns:a16="http://schemas.microsoft.com/office/drawing/2014/main" id="{01037086-0CA5-2458-3F6C-76F8823700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2" name="Group 60">
                  <a:extLst>
                    <a:ext uri="{FF2B5EF4-FFF2-40B4-BE49-F238E27FC236}">
                      <a16:creationId xmlns:a16="http://schemas.microsoft.com/office/drawing/2014/main" id="{2F2CDCD9-F971-9600-5B71-DE8A407708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55256" y="785524"/>
                  <a:ext cx="363168" cy="875876"/>
                  <a:chOff x="1368" y="714"/>
                  <a:chExt cx="899" cy="2344"/>
                </a:xfrm>
              </p:grpSpPr>
              <p:sp>
                <p:nvSpPr>
                  <p:cNvPr id="120" name="Freeform 58">
                    <a:extLst>
                      <a:ext uri="{FF2B5EF4-FFF2-40B4-BE49-F238E27FC236}">
                        <a16:creationId xmlns:a16="http://schemas.microsoft.com/office/drawing/2014/main" id="{F04C7115-6879-70FF-0C23-2298669C463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21" name="Freeform 59">
                    <a:extLst>
                      <a:ext uri="{FF2B5EF4-FFF2-40B4-BE49-F238E27FC236}">
                        <a16:creationId xmlns:a16="http://schemas.microsoft.com/office/drawing/2014/main" id="{AB3C1266-5982-0751-9B46-05DE6E08114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3" name="Group 57">
                  <a:extLst>
                    <a:ext uri="{FF2B5EF4-FFF2-40B4-BE49-F238E27FC236}">
                      <a16:creationId xmlns:a16="http://schemas.microsoft.com/office/drawing/2014/main" id="{5BB2C76F-F7C5-4008-276C-AAF6FFEDE3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8429" y="1691549"/>
                  <a:ext cx="218104" cy="878194"/>
                  <a:chOff x="288" y="717"/>
                  <a:chExt cx="649" cy="2336"/>
                </a:xfrm>
                <a:solidFill>
                  <a:srgbClr val="92D050"/>
                </a:solidFill>
              </p:grpSpPr>
              <p:sp>
                <p:nvSpPr>
                  <p:cNvPr id="118" name="Freeform 55">
                    <a:extLst>
                      <a:ext uri="{FF2B5EF4-FFF2-40B4-BE49-F238E27FC236}">
                        <a16:creationId xmlns:a16="http://schemas.microsoft.com/office/drawing/2014/main" id="{00157F00-2D18-5474-C7EF-FC529378A2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19" name="Freeform 56">
                    <a:extLst>
                      <a:ext uri="{FF2B5EF4-FFF2-40B4-BE49-F238E27FC236}">
                        <a16:creationId xmlns:a16="http://schemas.microsoft.com/office/drawing/2014/main" id="{B183BACC-BF8D-986B-0429-B2D0C8E54F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4" name="Group 60">
                  <a:extLst>
                    <a:ext uri="{FF2B5EF4-FFF2-40B4-BE49-F238E27FC236}">
                      <a16:creationId xmlns:a16="http://schemas.microsoft.com/office/drawing/2014/main" id="{40467956-1894-A8F2-20AC-E4338CCA27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3862" y="1686785"/>
                  <a:ext cx="302119" cy="881200"/>
                  <a:chOff x="1368" y="714"/>
                  <a:chExt cx="899" cy="2344"/>
                </a:xfrm>
                <a:solidFill>
                  <a:srgbClr val="92D050"/>
                </a:solidFill>
              </p:grpSpPr>
              <p:sp>
                <p:nvSpPr>
                  <p:cNvPr id="116" name="Freeform 58">
                    <a:extLst>
                      <a:ext uri="{FF2B5EF4-FFF2-40B4-BE49-F238E27FC236}">
                        <a16:creationId xmlns:a16="http://schemas.microsoft.com/office/drawing/2014/main" id="{046860C8-09A2-0CAA-86B4-8520F80C390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17" name="Freeform 59">
                    <a:extLst>
                      <a:ext uri="{FF2B5EF4-FFF2-40B4-BE49-F238E27FC236}">
                        <a16:creationId xmlns:a16="http://schemas.microsoft.com/office/drawing/2014/main" id="{DA65C7D9-1D0A-A763-7CF0-079DB4EB666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5" name="Group 57">
                  <a:extLst>
                    <a:ext uri="{FF2B5EF4-FFF2-40B4-BE49-F238E27FC236}">
                      <a16:creationId xmlns:a16="http://schemas.microsoft.com/office/drawing/2014/main" id="{836913C1-E729-0E5C-6BEB-D30F0DF36D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0829" y="1843949"/>
                  <a:ext cx="218104" cy="878194"/>
                  <a:chOff x="288" y="717"/>
                  <a:chExt cx="649" cy="2336"/>
                </a:xfrm>
                <a:solidFill>
                  <a:srgbClr val="92D050"/>
                </a:solidFill>
              </p:grpSpPr>
              <p:sp>
                <p:nvSpPr>
                  <p:cNvPr id="114" name="Freeform 55">
                    <a:extLst>
                      <a:ext uri="{FF2B5EF4-FFF2-40B4-BE49-F238E27FC236}">
                        <a16:creationId xmlns:a16="http://schemas.microsoft.com/office/drawing/2014/main" id="{25052C34-DFBE-F69C-CD9C-60D7965C42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15" name="Freeform 56">
                    <a:extLst>
                      <a:ext uri="{FF2B5EF4-FFF2-40B4-BE49-F238E27FC236}">
                        <a16:creationId xmlns:a16="http://schemas.microsoft.com/office/drawing/2014/main" id="{9B394FCB-5050-B10D-00FC-FCA5C8D88E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6" name="Group 60">
                  <a:extLst>
                    <a:ext uri="{FF2B5EF4-FFF2-40B4-BE49-F238E27FC236}">
                      <a16:creationId xmlns:a16="http://schemas.microsoft.com/office/drawing/2014/main" id="{DFCA2999-AF48-D175-0C92-25EB06C844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6262" y="1839185"/>
                  <a:ext cx="302119" cy="881200"/>
                  <a:chOff x="1368" y="714"/>
                  <a:chExt cx="899" cy="2344"/>
                </a:xfrm>
                <a:solidFill>
                  <a:srgbClr val="92D050"/>
                </a:solidFill>
              </p:grpSpPr>
              <p:sp>
                <p:nvSpPr>
                  <p:cNvPr id="112" name="Freeform 58">
                    <a:extLst>
                      <a:ext uri="{FF2B5EF4-FFF2-40B4-BE49-F238E27FC236}">
                        <a16:creationId xmlns:a16="http://schemas.microsoft.com/office/drawing/2014/main" id="{40C640D3-CC55-9043-9ECB-141A4A8173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13" name="Freeform 59">
                    <a:extLst>
                      <a:ext uri="{FF2B5EF4-FFF2-40B4-BE49-F238E27FC236}">
                        <a16:creationId xmlns:a16="http://schemas.microsoft.com/office/drawing/2014/main" id="{9E98B9DF-4CBB-7857-6B9B-89078C4B56B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7" name="Group 57">
                  <a:extLst>
                    <a:ext uri="{FF2B5EF4-FFF2-40B4-BE49-F238E27FC236}">
                      <a16:creationId xmlns:a16="http://schemas.microsoft.com/office/drawing/2014/main" id="{313A0D59-5101-E7AB-4DB8-AB88213515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3227" y="1996348"/>
                  <a:ext cx="268529" cy="840806"/>
                  <a:chOff x="288" y="717"/>
                  <a:chExt cx="649" cy="2336"/>
                </a:xfrm>
                <a:solidFill>
                  <a:srgbClr val="92D050"/>
                </a:solidFill>
              </p:grpSpPr>
              <p:sp>
                <p:nvSpPr>
                  <p:cNvPr id="110" name="Freeform 55">
                    <a:extLst>
                      <a:ext uri="{FF2B5EF4-FFF2-40B4-BE49-F238E27FC236}">
                        <a16:creationId xmlns:a16="http://schemas.microsoft.com/office/drawing/2014/main" id="{66FC01AA-570C-2EDA-C17C-2D714BAF43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11" name="Freeform 56">
                    <a:extLst>
                      <a:ext uri="{FF2B5EF4-FFF2-40B4-BE49-F238E27FC236}">
                        <a16:creationId xmlns:a16="http://schemas.microsoft.com/office/drawing/2014/main" id="{95BB27C1-EEE5-835F-C827-2C37198887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8" name="Group 60">
                  <a:extLst>
                    <a:ext uri="{FF2B5EF4-FFF2-40B4-BE49-F238E27FC236}">
                      <a16:creationId xmlns:a16="http://schemas.microsoft.com/office/drawing/2014/main" id="{8443A39C-9679-09C1-9E85-C4EB06E57A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8663" y="1991585"/>
                  <a:ext cx="278818" cy="828093"/>
                  <a:chOff x="1368" y="714"/>
                  <a:chExt cx="899" cy="2344"/>
                </a:xfrm>
                <a:solidFill>
                  <a:srgbClr val="92D050"/>
                </a:solidFill>
              </p:grpSpPr>
              <p:sp>
                <p:nvSpPr>
                  <p:cNvPr id="108" name="Freeform 58">
                    <a:extLst>
                      <a:ext uri="{FF2B5EF4-FFF2-40B4-BE49-F238E27FC236}">
                        <a16:creationId xmlns:a16="http://schemas.microsoft.com/office/drawing/2014/main" id="{59CC7B74-8DE7-7282-FC41-9CD06821D2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09" name="Freeform 59">
                    <a:extLst>
                      <a:ext uri="{FF2B5EF4-FFF2-40B4-BE49-F238E27FC236}">
                        <a16:creationId xmlns:a16="http://schemas.microsoft.com/office/drawing/2014/main" id="{4CBAC329-EC10-15DD-A4A9-F8CE4C6C234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49" name="Group 57">
                  <a:extLst>
                    <a:ext uri="{FF2B5EF4-FFF2-40B4-BE49-F238E27FC236}">
                      <a16:creationId xmlns:a16="http://schemas.microsoft.com/office/drawing/2014/main" id="{24A887F6-856F-FBCE-433E-5B0352022B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7093" y="2932231"/>
                  <a:ext cx="192534" cy="837786"/>
                  <a:chOff x="288" y="717"/>
                  <a:chExt cx="649" cy="2336"/>
                </a:xfrm>
                <a:solidFill>
                  <a:srgbClr val="FFC000"/>
                </a:solidFill>
              </p:grpSpPr>
              <p:sp>
                <p:nvSpPr>
                  <p:cNvPr id="106" name="Freeform 55">
                    <a:extLst>
                      <a:ext uri="{FF2B5EF4-FFF2-40B4-BE49-F238E27FC236}">
                        <a16:creationId xmlns:a16="http://schemas.microsoft.com/office/drawing/2014/main" id="{FF8420AA-7F38-6F33-6922-800FFC7E22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07" name="Freeform 56">
                    <a:extLst>
                      <a:ext uri="{FF2B5EF4-FFF2-40B4-BE49-F238E27FC236}">
                        <a16:creationId xmlns:a16="http://schemas.microsoft.com/office/drawing/2014/main" id="{F5329CF3-8FD7-1A4F-3AFB-A717944369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0" name="Group 60">
                  <a:extLst>
                    <a:ext uri="{FF2B5EF4-FFF2-40B4-BE49-F238E27FC236}">
                      <a16:creationId xmlns:a16="http://schemas.microsoft.com/office/drawing/2014/main" id="{9E4ABD6A-1030-A00A-7A62-05C71CFC03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2527" y="2927467"/>
                  <a:ext cx="266700" cy="840655"/>
                  <a:chOff x="1368" y="714"/>
                  <a:chExt cx="899" cy="2344"/>
                </a:xfrm>
                <a:solidFill>
                  <a:srgbClr val="FFC000"/>
                </a:solidFill>
              </p:grpSpPr>
              <p:sp>
                <p:nvSpPr>
                  <p:cNvPr id="104" name="Freeform 58">
                    <a:extLst>
                      <a:ext uri="{FF2B5EF4-FFF2-40B4-BE49-F238E27FC236}">
                        <a16:creationId xmlns:a16="http://schemas.microsoft.com/office/drawing/2014/main" id="{CB26843C-AE3A-F29B-2A20-B6839D59AA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05" name="Freeform 59">
                    <a:extLst>
                      <a:ext uri="{FF2B5EF4-FFF2-40B4-BE49-F238E27FC236}">
                        <a16:creationId xmlns:a16="http://schemas.microsoft.com/office/drawing/2014/main" id="{F4C98B30-B4EE-754C-648C-101892E5B2F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1" name="Group 57">
                  <a:extLst>
                    <a:ext uri="{FF2B5EF4-FFF2-40B4-BE49-F238E27FC236}">
                      <a16:creationId xmlns:a16="http://schemas.microsoft.com/office/drawing/2014/main" id="{8C4D2E67-2773-340F-26CB-70FB5E8D91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9493" y="3084631"/>
                  <a:ext cx="192534" cy="837786"/>
                  <a:chOff x="288" y="717"/>
                  <a:chExt cx="649" cy="2336"/>
                </a:xfrm>
                <a:solidFill>
                  <a:srgbClr val="FFC000"/>
                </a:solidFill>
              </p:grpSpPr>
              <p:sp>
                <p:nvSpPr>
                  <p:cNvPr id="102" name="Freeform 55">
                    <a:extLst>
                      <a:ext uri="{FF2B5EF4-FFF2-40B4-BE49-F238E27FC236}">
                        <a16:creationId xmlns:a16="http://schemas.microsoft.com/office/drawing/2014/main" id="{AA1A0D93-2780-2BAE-5938-C2D0059034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03" name="Freeform 56">
                    <a:extLst>
                      <a:ext uri="{FF2B5EF4-FFF2-40B4-BE49-F238E27FC236}">
                        <a16:creationId xmlns:a16="http://schemas.microsoft.com/office/drawing/2014/main" id="{2D32A312-08D2-830F-E39A-D67FD01468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2" name="Group 60">
                  <a:extLst>
                    <a:ext uri="{FF2B5EF4-FFF2-40B4-BE49-F238E27FC236}">
                      <a16:creationId xmlns:a16="http://schemas.microsoft.com/office/drawing/2014/main" id="{28B90AB8-8A91-64C1-2CDB-559D45D1DA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4927" y="3079867"/>
                  <a:ext cx="266700" cy="840655"/>
                  <a:chOff x="1368" y="714"/>
                  <a:chExt cx="899" cy="2344"/>
                </a:xfrm>
                <a:solidFill>
                  <a:srgbClr val="FFC000"/>
                </a:solidFill>
              </p:grpSpPr>
              <p:sp>
                <p:nvSpPr>
                  <p:cNvPr id="100" name="Freeform 58">
                    <a:extLst>
                      <a:ext uri="{FF2B5EF4-FFF2-40B4-BE49-F238E27FC236}">
                        <a16:creationId xmlns:a16="http://schemas.microsoft.com/office/drawing/2014/main" id="{3D4132EA-5CE6-43A4-ACC8-2E6B678F82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101" name="Freeform 59">
                    <a:extLst>
                      <a:ext uri="{FF2B5EF4-FFF2-40B4-BE49-F238E27FC236}">
                        <a16:creationId xmlns:a16="http://schemas.microsoft.com/office/drawing/2014/main" id="{A0A1068F-B854-8D57-96C0-6F80FA15D24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3" name="Group 57">
                  <a:extLst>
                    <a:ext uri="{FF2B5EF4-FFF2-40B4-BE49-F238E27FC236}">
                      <a16:creationId xmlns:a16="http://schemas.microsoft.com/office/drawing/2014/main" id="{91EF725C-E8C8-20F1-C9F1-D6B3B36D05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1893" y="3237031"/>
                  <a:ext cx="192534" cy="837786"/>
                  <a:chOff x="288" y="717"/>
                  <a:chExt cx="649" cy="2336"/>
                </a:xfrm>
                <a:solidFill>
                  <a:srgbClr val="FFC000"/>
                </a:solidFill>
              </p:grpSpPr>
              <p:sp>
                <p:nvSpPr>
                  <p:cNvPr id="98" name="Freeform 55">
                    <a:extLst>
                      <a:ext uri="{FF2B5EF4-FFF2-40B4-BE49-F238E27FC236}">
                        <a16:creationId xmlns:a16="http://schemas.microsoft.com/office/drawing/2014/main" id="{CADD21FA-70D0-F5D0-9FC9-530CFA595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99" name="Freeform 56">
                    <a:extLst>
                      <a:ext uri="{FF2B5EF4-FFF2-40B4-BE49-F238E27FC236}">
                        <a16:creationId xmlns:a16="http://schemas.microsoft.com/office/drawing/2014/main" id="{36F560CE-579A-D53B-60D5-418F8EC20C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4" name="Group 60">
                  <a:extLst>
                    <a:ext uri="{FF2B5EF4-FFF2-40B4-BE49-F238E27FC236}">
                      <a16:creationId xmlns:a16="http://schemas.microsoft.com/office/drawing/2014/main" id="{9B36F5E6-6D87-E130-4F0D-77AD5A6ED3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7327" y="3232267"/>
                  <a:ext cx="266700" cy="840655"/>
                  <a:chOff x="1368" y="714"/>
                  <a:chExt cx="899" cy="2344"/>
                </a:xfrm>
                <a:solidFill>
                  <a:srgbClr val="FFC000"/>
                </a:solidFill>
              </p:grpSpPr>
              <p:sp>
                <p:nvSpPr>
                  <p:cNvPr id="96" name="Freeform 58">
                    <a:extLst>
                      <a:ext uri="{FF2B5EF4-FFF2-40B4-BE49-F238E27FC236}">
                        <a16:creationId xmlns:a16="http://schemas.microsoft.com/office/drawing/2014/main" id="{86213C57-3611-F7D7-2D18-5B404E6F3BA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97" name="Freeform 59">
                    <a:extLst>
                      <a:ext uri="{FF2B5EF4-FFF2-40B4-BE49-F238E27FC236}">
                        <a16:creationId xmlns:a16="http://schemas.microsoft.com/office/drawing/2014/main" id="{4B2CFA34-F726-E961-94E3-B9883E72EE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5" name="Group 57">
                  <a:extLst>
                    <a:ext uri="{FF2B5EF4-FFF2-40B4-BE49-F238E27FC236}">
                      <a16:creationId xmlns:a16="http://schemas.microsoft.com/office/drawing/2014/main" id="{ABE1014F-3937-3CC9-F327-40923F8260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1235" y="4033075"/>
                  <a:ext cx="219368" cy="761888"/>
                  <a:chOff x="288" y="717"/>
                  <a:chExt cx="649" cy="2336"/>
                </a:xfrm>
                <a:solidFill>
                  <a:srgbClr val="FF0000"/>
                </a:solidFill>
              </p:grpSpPr>
              <p:sp>
                <p:nvSpPr>
                  <p:cNvPr id="94" name="Freeform 55">
                    <a:extLst>
                      <a:ext uri="{FF2B5EF4-FFF2-40B4-BE49-F238E27FC236}">
                        <a16:creationId xmlns:a16="http://schemas.microsoft.com/office/drawing/2014/main" id="{67BB1D01-3F29-9941-A86F-FAD47D03AC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95" name="Freeform 56">
                    <a:extLst>
                      <a:ext uri="{FF2B5EF4-FFF2-40B4-BE49-F238E27FC236}">
                        <a16:creationId xmlns:a16="http://schemas.microsoft.com/office/drawing/2014/main" id="{2C42C513-C576-DA45-9FBF-D2BF3FEED0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6" name="Group 60">
                  <a:extLst>
                    <a:ext uri="{FF2B5EF4-FFF2-40B4-BE49-F238E27FC236}">
                      <a16:creationId xmlns:a16="http://schemas.microsoft.com/office/drawing/2014/main" id="{3F3186DA-E1DD-817D-4BED-3F38C91A57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6669" y="4028311"/>
                  <a:ext cx="303870" cy="764497"/>
                  <a:chOff x="1368" y="714"/>
                  <a:chExt cx="899" cy="2344"/>
                </a:xfrm>
                <a:solidFill>
                  <a:srgbClr val="FF0000"/>
                </a:solidFill>
              </p:grpSpPr>
              <p:sp>
                <p:nvSpPr>
                  <p:cNvPr id="92" name="Freeform 58">
                    <a:extLst>
                      <a:ext uri="{FF2B5EF4-FFF2-40B4-BE49-F238E27FC236}">
                        <a16:creationId xmlns:a16="http://schemas.microsoft.com/office/drawing/2014/main" id="{4E67E392-8E87-5ABC-A15C-F85FE9C152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93" name="Freeform 59">
                    <a:extLst>
                      <a:ext uri="{FF2B5EF4-FFF2-40B4-BE49-F238E27FC236}">
                        <a16:creationId xmlns:a16="http://schemas.microsoft.com/office/drawing/2014/main" id="{ACA804AE-B1C2-CD84-FE8B-85EC49D9C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7" name="Group 57">
                  <a:extLst>
                    <a:ext uri="{FF2B5EF4-FFF2-40B4-BE49-F238E27FC236}">
                      <a16:creationId xmlns:a16="http://schemas.microsoft.com/office/drawing/2014/main" id="{D69C56E8-3A87-F278-C797-A6EABB8F86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635" y="4185475"/>
                  <a:ext cx="219368" cy="761888"/>
                  <a:chOff x="288" y="717"/>
                  <a:chExt cx="649" cy="2336"/>
                </a:xfrm>
                <a:solidFill>
                  <a:srgbClr val="FF0000"/>
                </a:solidFill>
              </p:grpSpPr>
              <p:sp>
                <p:nvSpPr>
                  <p:cNvPr id="90" name="Freeform 55">
                    <a:extLst>
                      <a:ext uri="{FF2B5EF4-FFF2-40B4-BE49-F238E27FC236}">
                        <a16:creationId xmlns:a16="http://schemas.microsoft.com/office/drawing/2014/main" id="{02231171-57FD-6651-6082-EAFFF86DC0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91" name="Freeform 56">
                    <a:extLst>
                      <a:ext uri="{FF2B5EF4-FFF2-40B4-BE49-F238E27FC236}">
                        <a16:creationId xmlns:a16="http://schemas.microsoft.com/office/drawing/2014/main" id="{70FDFB04-4D8D-C9C1-C68E-B9F51FD5E7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8" name="Group 60">
                  <a:extLst>
                    <a:ext uri="{FF2B5EF4-FFF2-40B4-BE49-F238E27FC236}">
                      <a16:creationId xmlns:a16="http://schemas.microsoft.com/office/drawing/2014/main" id="{0FCB15ED-2289-86E4-47FC-FAEDBDC234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9069" y="4180711"/>
                  <a:ext cx="303870" cy="764497"/>
                  <a:chOff x="1368" y="714"/>
                  <a:chExt cx="899" cy="2344"/>
                </a:xfrm>
                <a:solidFill>
                  <a:srgbClr val="FF0000"/>
                </a:solidFill>
              </p:grpSpPr>
              <p:sp>
                <p:nvSpPr>
                  <p:cNvPr id="88" name="Freeform 58">
                    <a:extLst>
                      <a:ext uri="{FF2B5EF4-FFF2-40B4-BE49-F238E27FC236}">
                        <a16:creationId xmlns:a16="http://schemas.microsoft.com/office/drawing/2014/main" id="{FBB8F2D9-7596-2C63-A9BE-7F99CE7F27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89" name="Freeform 59">
                    <a:extLst>
                      <a:ext uri="{FF2B5EF4-FFF2-40B4-BE49-F238E27FC236}">
                        <a16:creationId xmlns:a16="http://schemas.microsoft.com/office/drawing/2014/main" id="{AAF3E02D-16CF-6DE0-FB2C-42E803FCAAA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59" name="Group 57">
                  <a:extLst>
                    <a:ext uri="{FF2B5EF4-FFF2-40B4-BE49-F238E27FC236}">
                      <a16:creationId xmlns:a16="http://schemas.microsoft.com/office/drawing/2014/main" id="{46439284-9879-0200-7065-A3545B1BF3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6035" y="4337875"/>
                  <a:ext cx="219368" cy="761888"/>
                  <a:chOff x="288" y="717"/>
                  <a:chExt cx="649" cy="2336"/>
                </a:xfrm>
                <a:solidFill>
                  <a:srgbClr val="FF0000"/>
                </a:solidFill>
              </p:grpSpPr>
              <p:sp>
                <p:nvSpPr>
                  <p:cNvPr id="86" name="Freeform 55">
                    <a:extLst>
                      <a:ext uri="{FF2B5EF4-FFF2-40B4-BE49-F238E27FC236}">
                        <a16:creationId xmlns:a16="http://schemas.microsoft.com/office/drawing/2014/main" id="{952DB53A-5EE4-E7B8-8BE6-F6D0048410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87" name="Freeform 56">
                    <a:extLst>
                      <a:ext uri="{FF2B5EF4-FFF2-40B4-BE49-F238E27FC236}">
                        <a16:creationId xmlns:a16="http://schemas.microsoft.com/office/drawing/2014/main" id="{6BA5002A-9B1E-718D-F8B0-3C33D34480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60" name="Group 60">
                  <a:extLst>
                    <a:ext uri="{FF2B5EF4-FFF2-40B4-BE49-F238E27FC236}">
                      <a16:creationId xmlns:a16="http://schemas.microsoft.com/office/drawing/2014/main" id="{877643F3-8123-A5B5-EA5B-441E0DF268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1469" y="4333111"/>
                  <a:ext cx="303870" cy="764497"/>
                  <a:chOff x="1368" y="714"/>
                  <a:chExt cx="899" cy="2344"/>
                </a:xfrm>
                <a:solidFill>
                  <a:srgbClr val="FF0000"/>
                </a:solidFill>
              </p:grpSpPr>
              <p:sp>
                <p:nvSpPr>
                  <p:cNvPr id="84" name="Freeform 58">
                    <a:extLst>
                      <a:ext uri="{FF2B5EF4-FFF2-40B4-BE49-F238E27FC236}">
                        <a16:creationId xmlns:a16="http://schemas.microsoft.com/office/drawing/2014/main" id="{BDF27EEC-3587-F591-8E47-0890B63E1D9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85" name="Freeform 59">
                    <a:extLst>
                      <a:ext uri="{FF2B5EF4-FFF2-40B4-BE49-F238E27FC236}">
                        <a16:creationId xmlns:a16="http://schemas.microsoft.com/office/drawing/2014/main" id="{923FCB50-D765-4CBD-FDF1-8AB593AF6B2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sp>
              <p:nvSpPr>
                <p:cNvPr id="61" name="Flèche droite 76">
                  <a:extLst>
                    <a:ext uri="{FF2B5EF4-FFF2-40B4-BE49-F238E27FC236}">
                      <a16:creationId xmlns:a16="http://schemas.microsoft.com/office/drawing/2014/main" id="{8F23EABC-D908-EA8A-5277-5933C5C97449}"/>
                    </a:ext>
                  </a:extLst>
                </p:cNvPr>
                <p:cNvSpPr/>
                <p:nvPr/>
              </p:nvSpPr>
              <p:spPr>
                <a:xfrm>
                  <a:off x="1962591" y="3856942"/>
                  <a:ext cx="2157402" cy="48120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800"/>
                </a:p>
              </p:txBody>
            </p:sp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FDEE7287-D6DD-6BCF-9713-D3DC411A64CB}"/>
                    </a:ext>
                  </a:extLst>
                </p:cNvPr>
                <p:cNvSpPr txBox="1"/>
                <p:nvPr/>
              </p:nvSpPr>
              <p:spPr>
                <a:xfrm>
                  <a:off x="1712741" y="4271868"/>
                  <a:ext cx="2608931" cy="876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Transformation into synthetic data = de-identification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DFF8E6C-221E-981B-DA01-E765C49FBC8F}"/>
                    </a:ext>
                  </a:extLst>
                </p:cNvPr>
                <p:cNvSpPr txBox="1"/>
                <p:nvPr/>
              </p:nvSpPr>
              <p:spPr>
                <a:xfrm>
                  <a:off x="85774" y="5229658"/>
                  <a:ext cx="2201062" cy="18112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err="1"/>
                    <a:t>Multicentrer</a:t>
                  </a:r>
                  <a:r>
                    <a:rPr lang="en-US" sz="800" dirty="0"/>
                    <a:t> Data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Preclinical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Omics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Clinical trials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Cellular</a:t>
                  </a:r>
                </a:p>
                <a:p>
                  <a:endParaRPr lang="en-US" sz="800" dirty="0"/>
                </a:p>
                <a:p>
                  <a:r>
                    <a:rPr lang="en-US" sz="800" dirty="0"/>
                    <a:t> </a:t>
                  </a:r>
                </a:p>
              </p:txBody>
            </p:sp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B96C15AD-9A0B-EA97-CCCB-6E583844339F}"/>
                    </a:ext>
                  </a:extLst>
                </p:cNvPr>
                <p:cNvSpPr txBox="1"/>
                <p:nvPr/>
              </p:nvSpPr>
              <p:spPr>
                <a:xfrm>
                  <a:off x="4907836" y="1899568"/>
                  <a:ext cx="4820515" cy="876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/>
                    <a:t>Development of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Mechanistic ODE PK and PK/PD models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800" dirty="0"/>
                    <a:t>Data driven models</a:t>
                  </a:r>
                </a:p>
              </p:txBody>
            </p: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27DEC4A8-C792-6399-205E-477B97E711D7}"/>
                    </a:ext>
                  </a:extLst>
                </p:cNvPr>
                <p:cNvSpPr txBox="1"/>
                <p:nvPr/>
              </p:nvSpPr>
              <p:spPr>
                <a:xfrm>
                  <a:off x="1413042" y="547"/>
                  <a:ext cx="3256499" cy="1577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/>
                    <a:t>Implementation of mechanistic Ordinary Differential Equation models from literature: Monte Carlo simulations to generate synthetic patients</a:t>
                  </a:r>
                </a:p>
              </p:txBody>
            </p:sp>
            <p:grpSp>
              <p:nvGrpSpPr>
                <p:cNvPr id="66" name="Group 57">
                  <a:extLst>
                    <a:ext uri="{FF2B5EF4-FFF2-40B4-BE49-F238E27FC236}">
                      <a16:creationId xmlns:a16="http://schemas.microsoft.com/office/drawing/2014/main" id="{4907AA6A-4679-130D-02BB-02A8A89F7E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5785" y="1262735"/>
                  <a:ext cx="262176" cy="872887"/>
                  <a:chOff x="288" y="717"/>
                  <a:chExt cx="649" cy="2336"/>
                </a:xfrm>
              </p:grpSpPr>
              <p:sp>
                <p:nvSpPr>
                  <p:cNvPr id="82" name="Freeform 55">
                    <a:extLst>
                      <a:ext uri="{FF2B5EF4-FFF2-40B4-BE49-F238E27FC236}">
                        <a16:creationId xmlns:a16="http://schemas.microsoft.com/office/drawing/2014/main" id="{4E661CAE-5D73-7404-813E-1AEF670B83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83" name="Freeform 56">
                    <a:extLst>
                      <a:ext uri="{FF2B5EF4-FFF2-40B4-BE49-F238E27FC236}">
                        <a16:creationId xmlns:a16="http://schemas.microsoft.com/office/drawing/2014/main" id="{45E94719-6491-69E1-0A09-3C9F6E8021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67" name="Group 60">
                  <a:extLst>
                    <a:ext uri="{FF2B5EF4-FFF2-40B4-BE49-F238E27FC236}">
                      <a16:creationId xmlns:a16="http://schemas.microsoft.com/office/drawing/2014/main" id="{269B0ECB-A597-F2C4-3970-E3CC291CD2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33619" y="1410372"/>
                  <a:ext cx="363168" cy="875876"/>
                  <a:chOff x="1368" y="714"/>
                  <a:chExt cx="899" cy="2344"/>
                </a:xfrm>
              </p:grpSpPr>
              <p:sp>
                <p:nvSpPr>
                  <p:cNvPr id="80" name="Freeform 58">
                    <a:extLst>
                      <a:ext uri="{FF2B5EF4-FFF2-40B4-BE49-F238E27FC236}">
                        <a16:creationId xmlns:a16="http://schemas.microsoft.com/office/drawing/2014/main" id="{239D0FD8-F80D-C7A9-BD81-28C69D2E6CB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81" name="Freeform 59">
                    <a:extLst>
                      <a:ext uri="{FF2B5EF4-FFF2-40B4-BE49-F238E27FC236}">
                        <a16:creationId xmlns:a16="http://schemas.microsoft.com/office/drawing/2014/main" id="{26FF7F7A-B32E-0497-0ABE-1D515093CC5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68" name="Group 57">
                  <a:extLst>
                    <a:ext uri="{FF2B5EF4-FFF2-40B4-BE49-F238E27FC236}">
                      <a16:creationId xmlns:a16="http://schemas.microsoft.com/office/drawing/2014/main" id="{4A5E8AB4-8F6B-C45D-CAAC-5B56AD65C2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0585" y="1567535"/>
                  <a:ext cx="262176" cy="872887"/>
                  <a:chOff x="288" y="717"/>
                  <a:chExt cx="649" cy="2336"/>
                </a:xfrm>
              </p:grpSpPr>
              <p:sp>
                <p:nvSpPr>
                  <p:cNvPr id="78" name="Freeform 55">
                    <a:extLst>
                      <a:ext uri="{FF2B5EF4-FFF2-40B4-BE49-F238E27FC236}">
                        <a16:creationId xmlns:a16="http://schemas.microsoft.com/office/drawing/2014/main" id="{22EB50CD-A49A-3723-15A7-B9E99D49DE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solidFill>
                    <a:srgbClr val="B1DF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79" name="Freeform 56">
                    <a:extLst>
                      <a:ext uri="{FF2B5EF4-FFF2-40B4-BE49-F238E27FC236}">
                        <a16:creationId xmlns:a16="http://schemas.microsoft.com/office/drawing/2014/main" id="{78836A40-FBFB-91E3-27BB-AAD8B2D425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717"/>
                    <a:ext cx="649" cy="2336"/>
                  </a:xfrm>
                  <a:custGeom>
                    <a:avLst/>
                    <a:gdLst>
                      <a:gd name="T0" fmla="*/ 427 w 787"/>
                      <a:gd name="T1" fmla="*/ 727 h 2851"/>
                      <a:gd name="T2" fmla="*/ 408 w 787"/>
                      <a:gd name="T3" fmla="*/ 497 h 2851"/>
                      <a:gd name="T4" fmla="*/ 379 w 787"/>
                      <a:gd name="T5" fmla="*/ 290 h 2851"/>
                      <a:gd name="T6" fmla="*/ 324 w 787"/>
                      <a:gd name="T7" fmla="*/ 263 h 2851"/>
                      <a:gd name="T8" fmla="*/ 266 w 787"/>
                      <a:gd name="T9" fmla="*/ 193 h 2851"/>
                      <a:gd name="T10" fmla="*/ 279 w 787"/>
                      <a:gd name="T11" fmla="*/ 163 h 2851"/>
                      <a:gd name="T12" fmla="*/ 298 w 787"/>
                      <a:gd name="T13" fmla="*/ 159 h 2851"/>
                      <a:gd name="T14" fmla="*/ 313 w 787"/>
                      <a:gd name="T15" fmla="*/ 143 h 2851"/>
                      <a:gd name="T16" fmla="*/ 313 w 787"/>
                      <a:gd name="T17" fmla="*/ 119 h 2851"/>
                      <a:gd name="T18" fmla="*/ 310 w 787"/>
                      <a:gd name="T19" fmla="*/ 102 h 2851"/>
                      <a:gd name="T20" fmla="*/ 308 w 787"/>
                      <a:gd name="T21" fmla="*/ 88 h 2851"/>
                      <a:gd name="T22" fmla="*/ 265 w 787"/>
                      <a:gd name="T23" fmla="*/ 12 h 2851"/>
                      <a:gd name="T24" fmla="*/ 190 w 787"/>
                      <a:gd name="T25" fmla="*/ 12 h 2851"/>
                      <a:gd name="T26" fmla="*/ 131 w 787"/>
                      <a:gd name="T27" fmla="*/ 66 h 2851"/>
                      <a:gd name="T28" fmla="*/ 133 w 787"/>
                      <a:gd name="T29" fmla="*/ 98 h 2851"/>
                      <a:gd name="T30" fmla="*/ 126 w 787"/>
                      <a:gd name="T31" fmla="*/ 131 h 2851"/>
                      <a:gd name="T32" fmla="*/ 153 w 787"/>
                      <a:gd name="T33" fmla="*/ 159 h 2851"/>
                      <a:gd name="T34" fmla="*/ 168 w 787"/>
                      <a:gd name="T35" fmla="*/ 178 h 2851"/>
                      <a:gd name="T36" fmla="*/ 118 w 787"/>
                      <a:gd name="T37" fmla="*/ 263 h 2851"/>
                      <a:gd name="T38" fmla="*/ 62 w 787"/>
                      <a:gd name="T39" fmla="*/ 290 h 2851"/>
                      <a:gd name="T40" fmla="*/ 33 w 787"/>
                      <a:gd name="T41" fmla="*/ 497 h 2851"/>
                      <a:gd name="T42" fmla="*/ 14 w 787"/>
                      <a:gd name="T43" fmla="*/ 727 h 2851"/>
                      <a:gd name="T44" fmla="*/ 6 w 787"/>
                      <a:gd name="T45" fmla="*/ 864 h 2851"/>
                      <a:gd name="T46" fmla="*/ 42 w 787"/>
                      <a:gd name="T47" fmla="*/ 905 h 2851"/>
                      <a:gd name="T48" fmla="*/ 61 w 787"/>
                      <a:gd name="T49" fmla="*/ 896 h 2851"/>
                      <a:gd name="T50" fmla="*/ 58 w 787"/>
                      <a:gd name="T51" fmla="*/ 858 h 2851"/>
                      <a:gd name="T52" fmla="*/ 69 w 787"/>
                      <a:gd name="T53" fmla="*/ 669 h 2851"/>
                      <a:gd name="T54" fmla="*/ 99 w 787"/>
                      <a:gd name="T55" fmla="*/ 482 h 2851"/>
                      <a:gd name="T56" fmla="*/ 79 w 787"/>
                      <a:gd name="T57" fmla="*/ 712 h 2851"/>
                      <a:gd name="T58" fmla="*/ 118 w 787"/>
                      <a:gd name="T59" fmla="*/ 1083 h 2851"/>
                      <a:gd name="T60" fmla="*/ 155 w 787"/>
                      <a:gd name="T61" fmla="*/ 1427 h 2851"/>
                      <a:gd name="T62" fmla="*/ 131 w 787"/>
                      <a:gd name="T63" fmla="*/ 1536 h 2851"/>
                      <a:gd name="T64" fmla="*/ 158 w 787"/>
                      <a:gd name="T65" fmla="*/ 1563 h 2851"/>
                      <a:gd name="T66" fmla="*/ 215 w 787"/>
                      <a:gd name="T67" fmla="*/ 1536 h 2851"/>
                      <a:gd name="T68" fmla="*/ 214 w 787"/>
                      <a:gd name="T69" fmla="*/ 1472 h 2851"/>
                      <a:gd name="T70" fmla="*/ 214 w 787"/>
                      <a:gd name="T71" fmla="*/ 1191 h 2851"/>
                      <a:gd name="T72" fmla="*/ 212 w 787"/>
                      <a:gd name="T73" fmla="*/ 931 h 2851"/>
                      <a:gd name="T74" fmla="*/ 219 w 787"/>
                      <a:gd name="T75" fmla="*/ 841 h 2851"/>
                      <a:gd name="T76" fmla="*/ 228 w 787"/>
                      <a:gd name="T77" fmla="*/ 841 h 2851"/>
                      <a:gd name="T78" fmla="*/ 231 w 787"/>
                      <a:gd name="T79" fmla="*/ 1121 h 2851"/>
                      <a:gd name="T80" fmla="*/ 230 w 787"/>
                      <a:gd name="T81" fmla="*/ 1445 h 2851"/>
                      <a:gd name="T82" fmla="*/ 223 w 787"/>
                      <a:gd name="T83" fmla="*/ 1515 h 2851"/>
                      <a:gd name="T84" fmla="*/ 264 w 787"/>
                      <a:gd name="T85" fmla="*/ 1563 h 2851"/>
                      <a:gd name="T86" fmla="*/ 310 w 787"/>
                      <a:gd name="T87" fmla="*/ 1549 h 2851"/>
                      <a:gd name="T88" fmla="*/ 283 w 787"/>
                      <a:gd name="T89" fmla="*/ 1475 h 2851"/>
                      <a:gd name="T90" fmla="*/ 315 w 787"/>
                      <a:gd name="T91" fmla="*/ 1150 h 2851"/>
                      <a:gd name="T92" fmla="*/ 374 w 787"/>
                      <a:gd name="T93" fmla="*/ 840 h 2851"/>
                      <a:gd name="T94" fmla="*/ 337 w 787"/>
                      <a:gd name="T95" fmla="*/ 563 h 2851"/>
                      <a:gd name="T96" fmla="*/ 360 w 787"/>
                      <a:gd name="T97" fmla="*/ 562 h 2851"/>
                      <a:gd name="T98" fmla="*/ 388 w 787"/>
                      <a:gd name="T99" fmla="*/ 818 h 2851"/>
                      <a:gd name="T100" fmla="*/ 382 w 787"/>
                      <a:gd name="T101" fmla="*/ 891 h 2851"/>
                      <a:gd name="T102" fmla="*/ 382 w 787"/>
                      <a:gd name="T103" fmla="*/ 910 h 2851"/>
                      <a:gd name="T104" fmla="*/ 432 w 787"/>
                      <a:gd name="T105" fmla="*/ 875 h 285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787" h="2851">
                        <a:moveTo>
                          <a:pt x="784" y="1548"/>
                        </a:moveTo>
                        <a:cubicBezTo>
                          <a:pt x="781" y="1542"/>
                          <a:pt x="776" y="1498"/>
                          <a:pt x="769" y="1473"/>
                        </a:cubicBezTo>
                        <a:cubicBezTo>
                          <a:pt x="764" y="1452"/>
                          <a:pt x="758" y="1362"/>
                          <a:pt x="762" y="1321"/>
                        </a:cubicBezTo>
                        <a:cubicBezTo>
                          <a:pt x="764" y="1289"/>
                          <a:pt x="762" y="1238"/>
                          <a:pt x="763" y="1216"/>
                        </a:cubicBezTo>
                        <a:cubicBezTo>
                          <a:pt x="764" y="1093"/>
                          <a:pt x="744" y="1031"/>
                          <a:pt x="740" y="1008"/>
                        </a:cubicBezTo>
                        <a:cubicBezTo>
                          <a:pt x="735" y="985"/>
                          <a:pt x="728" y="953"/>
                          <a:pt x="728" y="904"/>
                        </a:cubicBezTo>
                        <a:cubicBezTo>
                          <a:pt x="728" y="855"/>
                          <a:pt x="731" y="787"/>
                          <a:pt x="727" y="739"/>
                        </a:cubicBezTo>
                        <a:cubicBezTo>
                          <a:pt x="725" y="712"/>
                          <a:pt x="720" y="670"/>
                          <a:pt x="714" y="634"/>
                        </a:cubicBezTo>
                        <a:cubicBezTo>
                          <a:pt x="709" y="598"/>
                          <a:pt x="693" y="543"/>
                          <a:pt x="677" y="527"/>
                        </a:cubicBezTo>
                        <a:cubicBezTo>
                          <a:pt x="662" y="510"/>
                          <a:pt x="640" y="495"/>
                          <a:pt x="618" y="487"/>
                        </a:cubicBezTo>
                        <a:cubicBezTo>
                          <a:pt x="612" y="486"/>
                          <a:pt x="605" y="482"/>
                          <a:pt x="600" y="481"/>
                        </a:cubicBezTo>
                        <a:cubicBezTo>
                          <a:pt x="591" y="479"/>
                          <a:pt x="585" y="480"/>
                          <a:pt x="577" y="479"/>
                        </a:cubicBezTo>
                        <a:cubicBezTo>
                          <a:pt x="560" y="476"/>
                          <a:pt x="546" y="474"/>
                          <a:pt x="533" y="470"/>
                        </a:cubicBezTo>
                        <a:cubicBezTo>
                          <a:pt x="504" y="460"/>
                          <a:pt x="475" y="457"/>
                          <a:pt x="475" y="351"/>
                        </a:cubicBezTo>
                        <a:cubicBezTo>
                          <a:pt x="475" y="351"/>
                          <a:pt x="475" y="351"/>
                          <a:pt x="475" y="351"/>
                        </a:cubicBezTo>
                        <a:cubicBezTo>
                          <a:pt x="483" y="341"/>
                          <a:pt x="486" y="331"/>
                          <a:pt x="489" y="323"/>
                        </a:cubicBezTo>
                        <a:cubicBezTo>
                          <a:pt x="491" y="318"/>
                          <a:pt x="493" y="307"/>
                          <a:pt x="496" y="297"/>
                        </a:cubicBezTo>
                        <a:cubicBezTo>
                          <a:pt x="497" y="297"/>
                          <a:pt x="497" y="297"/>
                          <a:pt x="497" y="297"/>
                        </a:cubicBezTo>
                        <a:cubicBezTo>
                          <a:pt x="501" y="296"/>
                          <a:pt x="504" y="293"/>
                          <a:pt x="508" y="293"/>
                        </a:cubicBezTo>
                        <a:cubicBezTo>
                          <a:pt x="513" y="292"/>
                          <a:pt x="517" y="294"/>
                          <a:pt x="523" y="293"/>
                        </a:cubicBezTo>
                        <a:cubicBezTo>
                          <a:pt x="526" y="292"/>
                          <a:pt x="528" y="290"/>
                          <a:pt x="531" y="289"/>
                        </a:cubicBezTo>
                        <a:cubicBezTo>
                          <a:pt x="536" y="287"/>
                          <a:pt x="552" y="287"/>
                          <a:pt x="556" y="282"/>
                        </a:cubicBezTo>
                        <a:cubicBezTo>
                          <a:pt x="557" y="282"/>
                          <a:pt x="557" y="282"/>
                          <a:pt x="557" y="282"/>
                        </a:cubicBezTo>
                        <a:cubicBezTo>
                          <a:pt x="561" y="275"/>
                          <a:pt x="558" y="264"/>
                          <a:pt x="557" y="259"/>
                        </a:cubicBezTo>
                        <a:cubicBezTo>
                          <a:pt x="554" y="250"/>
                          <a:pt x="556" y="240"/>
                          <a:pt x="555" y="230"/>
                        </a:cubicBezTo>
                        <a:cubicBezTo>
                          <a:pt x="555" y="229"/>
                          <a:pt x="555" y="229"/>
                          <a:pt x="555" y="229"/>
                        </a:cubicBezTo>
                        <a:cubicBezTo>
                          <a:pt x="558" y="226"/>
                          <a:pt x="559" y="224"/>
                          <a:pt x="557" y="216"/>
                        </a:cubicBezTo>
                        <a:cubicBezTo>
                          <a:pt x="557" y="214"/>
                          <a:pt x="556" y="213"/>
                          <a:pt x="556" y="211"/>
                        </a:cubicBezTo>
                        <a:cubicBezTo>
                          <a:pt x="556" y="207"/>
                          <a:pt x="556" y="203"/>
                          <a:pt x="555" y="199"/>
                        </a:cubicBezTo>
                        <a:cubicBezTo>
                          <a:pt x="555" y="194"/>
                          <a:pt x="554" y="191"/>
                          <a:pt x="553" y="187"/>
                        </a:cubicBezTo>
                        <a:cubicBezTo>
                          <a:pt x="557" y="187"/>
                          <a:pt x="560" y="186"/>
                          <a:pt x="562" y="185"/>
                        </a:cubicBezTo>
                        <a:cubicBezTo>
                          <a:pt x="561" y="178"/>
                          <a:pt x="554" y="173"/>
                          <a:pt x="552" y="167"/>
                        </a:cubicBezTo>
                        <a:cubicBezTo>
                          <a:pt x="550" y="161"/>
                          <a:pt x="549" y="159"/>
                          <a:pt x="549" y="159"/>
                        </a:cubicBezTo>
                        <a:cubicBezTo>
                          <a:pt x="549" y="158"/>
                          <a:pt x="549" y="157"/>
                          <a:pt x="549" y="157"/>
                        </a:cubicBezTo>
                        <a:cubicBezTo>
                          <a:pt x="548" y="132"/>
                          <a:pt x="531" y="97"/>
                          <a:pt x="520" y="74"/>
                        </a:cubicBezTo>
                        <a:cubicBezTo>
                          <a:pt x="509" y="52"/>
                          <a:pt x="493" y="34"/>
                          <a:pt x="472" y="22"/>
                        </a:cubicBezTo>
                        <a:cubicBezTo>
                          <a:pt x="459" y="14"/>
                          <a:pt x="445" y="9"/>
                          <a:pt x="431" y="6"/>
                        </a:cubicBezTo>
                        <a:cubicBezTo>
                          <a:pt x="423" y="4"/>
                          <a:pt x="389" y="0"/>
                          <a:pt x="370" y="4"/>
                        </a:cubicBezTo>
                        <a:cubicBezTo>
                          <a:pt x="351" y="9"/>
                          <a:pt x="343" y="17"/>
                          <a:pt x="339" y="22"/>
                        </a:cubicBezTo>
                        <a:cubicBezTo>
                          <a:pt x="339" y="22"/>
                          <a:pt x="331" y="25"/>
                          <a:pt x="315" y="29"/>
                        </a:cubicBezTo>
                        <a:cubicBezTo>
                          <a:pt x="298" y="37"/>
                          <a:pt x="282" y="49"/>
                          <a:pt x="272" y="66"/>
                        </a:cubicBezTo>
                        <a:cubicBezTo>
                          <a:pt x="262" y="83"/>
                          <a:pt x="258" y="117"/>
                          <a:pt x="234" y="120"/>
                        </a:cubicBezTo>
                        <a:cubicBezTo>
                          <a:pt x="237" y="124"/>
                          <a:pt x="245" y="125"/>
                          <a:pt x="251" y="123"/>
                        </a:cubicBezTo>
                        <a:cubicBezTo>
                          <a:pt x="248" y="138"/>
                          <a:pt x="243" y="154"/>
                          <a:pt x="232" y="164"/>
                        </a:cubicBezTo>
                        <a:cubicBezTo>
                          <a:pt x="237" y="168"/>
                          <a:pt x="236" y="173"/>
                          <a:pt x="236" y="178"/>
                        </a:cubicBezTo>
                        <a:cubicBezTo>
                          <a:pt x="235" y="181"/>
                          <a:pt x="232" y="183"/>
                          <a:pt x="232" y="185"/>
                        </a:cubicBezTo>
                        <a:cubicBezTo>
                          <a:pt x="232" y="187"/>
                          <a:pt x="235" y="187"/>
                          <a:pt x="235" y="189"/>
                        </a:cubicBezTo>
                        <a:cubicBezTo>
                          <a:pt x="237" y="204"/>
                          <a:pt x="235" y="226"/>
                          <a:pt x="225" y="238"/>
                        </a:cubicBezTo>
                        <a:cubicBezTo>
                          <a:pt x="237" y="251"/>
                          <a:pt x="223" y="271"/>
                          <a:pt x="244" y="276"/>
                        </a:cubicBezTo>
                        <a:cubicBezTo>
                          <a:pt x="251" y="278"/>
                          <a:pt x="258" y="278"/>
                          <a:pt x="264" y="281"/>
                        </a:cubicBezTo>
                        <a:cubicBezTo>
                          <a:pt x="268" y="283"/>
                          <a:pt x="270" y="287"/>
                          <a:pt x="274" y="289"/>
                        </a:cubicBezTo>
                        <a:cubicBezTo>
                          <a:pt x="279" y="292"/>
                          <a:pt x="284" y="293"/>
                          <a:pt x="289" y="292"/>
                        </a:cubicBezTo>
                        <a:cubicBezTo>
                          <a:pt x="290" y="292"/>
                          <a:pt x="290" y="292"/>
                          <a:pt x="290" y="292"/>
                        </a:cubicBezTo>
                        <a:cubicBezTo>
                          <a:pt x="293" y="304"/>
                          <a:pt x="296" y="317"/>
                          <a:pt x="299" y="323"/>
                        </a:cubicBezTo>
                        <a:cubicBezTo>
                          <a:pt x="301" y="331"/>
                          <a:pt x="305" y="341"/>
                          <a:pt x="312" y="351"/>
                        </a:cubicBezTo>
                        <a:cubicBezTo>
                          <a:pt x="312" y="457"/>
                          <a:pt x="284" y="460"/>
                          <a:pt x="255" y="470"/>
                        </a:cubicBezTo>
                        <a:cubicBezTo>
                          <a:pt x="241" y="474"/>
                          <a:pt x="227" y="476"/>
                          <a:pt x="211" y="479"/>
                        </a:cubicBezTo>
                        <a:cubicBezTo>
                          <a:pt x="203" y="480"/>
                          <a:pt x="197" y="479"/>
                          <a:pt x="188" y="481"/>
                        </a:cubicBezTo>
                        <a:cubicBezTo>
                          <a:pt x="182" y="482"/>
                          <a:pt x="175" y="486"/>
                          <a:pt x="170" y="487"/>
                        </a:cubicBezTo>
                        <a:cubicBezTo>
                          <a:pt x="147" y="495"/>
                          <a:pt x="126" y="510"/>
                          <a:pt x="110" y="527"/>
                        </a:cubicBezTo>
                        <a:cubicBezTo>
                          <a:pt x="95" y="543"/>
                          <a:pt x="79" y="598"/>
                          <a:pt x="73" y="634"/>
                        </a:cubicBezTo>
                        <a:cubicBezTo>
                          <a:pt x="68" y="670"/>
                          <a:pt x="63" y="712"/>
                          <a:pt x="60" y="739"/>
                        </a:cubicBezTo>
                        <a:cubicBezTo>
                          <a:pt x="57" y="787"/>
                          <a:pt x="59" y="855"/>
                          <a:pt x="59" y="904"/>
                        </a:cubicBezTo>
                        <a:cubicBezTo>
                          <a:pt x="59" y="953"/>
                          <a:pt x="53" y="985"/>
                          <a:pt x="48" y="1008"/>
                        </a:cubicBezTo>
                        <a:cubicBezTo>
                          <a:pt x="43" y="1031"/>
                          <a:pt x="24" y="1093"/>
                          <a:pt x="25" y="1216"/>
                        </a:cubicBezTo>
                        <a:cubicBezTo>
                          <a:pt x="25" y="1238"/>
                          <a:pt x="24" y="1289"/>
                          <a:pt x="26" y="1321"/>
                        </a:cubicBezTo>
                        <a:cubicBezTo>
                          <a:pt x="30" y="1362"/>
                          <a:pt x="24" y="1452"/>
                          <a:pt x="19" y="1473"/>
                        </a:cubicBezTo>
                        <a:cubicBezTo>
                          <a:pt x="12" y="1498"/>
                          <a:pt x="6" y="1542"/>
                          <a:pt x="3" y="1548"/>
                        </a:cubicBezTo>
                        <a:cubicBezTo>
                          <a:pt x="0" y="1555"/>
                          <a:pt x="6" y="1563"/>
                          <a:pt x="10" y="1569"/>
                        </a:cubicBezTo>
                        <a:cubicBezTo>
                          <a:pt x="13" y="1576"/>
                          <a:pt x="12" y="1582"/>
                          <a:pt x="16" y="1591"/>
                        </a:cubicBezTo>
                        <a:cubicBezTo>
                          <a:pt x="19" y="1598"/>
                          <a:pt x="29" y="1613"/>
                          <a:pt x="34" y="1621"/>
                        </a:cubicBezTo>
                        <a:cubicBezTo>
                          <a:pt x="39" y="1630"/>
                          <a:pt x="59" y="1640"/>
                          <a:pt x="75" y="1645"/>
                        </a:cubicBezTo>
                        <a:cubicBezTo>
                          <a:pt x="86" y="1649"/>
                          <a:pt x="106" y="1660"/>
                          <a:pt x="108" y="1655"/>
                        </a:cubicBezTo>
                        <a:cubicBezTo>
                          <a:pt x="111" y="1644"/>
                          <a:pt x="104" y="1637"/>
                          <a:pt x="96" y="1633"/>
                        </a:cubicBezTo>
                        <a:cubicBezTo>
                          <a:pt x="91" y="1630"/>
                          <a:pt x="106" y="1639"/>
                          <a:pt x="109" y="1629"/>
                        </a:cubicBezTo>
                        <a:cubicBezTo>
                          <a:pt x="110" y="1626"/>
                          <a:pt x="110" y="1625"/>
                          <a:pt x="107" y="1620"/>
                        </a:cubicBezTo>
                        <a:cubicBezTo>
                          <a:pt x="109" y="1614"/>
                          <a:pt x="108" y="1614"/>
                          <a:pt x="104" y="1608"/>
                        </a:cubicBezTo>
                        <a:cubicBezTo>
                          <a:pt x="111" y="1606"/>
                          <a:pt x="106" y="1575"/>
                          <a:pt x="103" y="1560"/>
                        </a:cubicBezTo>
                        <a:cubicBezTo>
                          <a:pt x="104" y="1548"/>
                          <a:pt x="105" y="1512"/>
                          <a:pt x="96" y="1487"/>
                        </a:cubicBezTo>
                        <a:cubicBezTo>
                          <a:pt x="91" y="1471"/>
                          <a:pt x="88" y="1456"/>
                          <a:pt x="88" y="1447"/>
                        </a:cubicBezTo>
                        <a:cubicBezTo>
                          <a:pt x="84" y="1424"/>
                          <a:pt x="110" y="1263"/>
                          <a:pt x="124" y="1217"/>
                        </a:cubicBezTo>
                        <a:cubicBezTo>
                          <a:pt x="153" y="1121"/>
                          <a:pt x="144" y="1038"/>
                          <a:pt x="147" y="1021"/>
                        </a:cubicBezTo>
                        <a:cubicBezTo>
                          <a:pt x="150" y="1004"/>
                          <a:pt x="169" y="915"/>
                          <a:pt x="175" y="875"/>
                        </a:cubicBezTo>
                        <a:cubicBezTo>
                          <a:pt x="176" y="876"/>
                          <a:pt x="176" y="876"/>
                          <a:pt x="176" y="876"/>
                        </a:cubicBezTo>
                        <a:cubicBezTo>
                          <a:pt x="179" y="925"/>
                          <a:pt x="184" y="998"/>
                          <a:pt x="185" y="1023"/>
                        </a:cubicBezTo>
                        <a:cubicBezTo>
                          <a:pt x="187" y="1057"/>
                          <a:pt x="209" y="1115"/>
                          <a:pt x="194" y="1143"/>
                        </a:cubicBezTo>
                        <a:cubicBezTo>
                          <a:pt x="179" y="1171"/>
                          <a:pt x="154" y="1217"/>
                          <a:pt x="141" y="1294"/>
                        </a:cubicBezTo>
                        <a:cubicBezTo>
                          <a:pt x="129" y="1354"/>
                          <a:pt x="110" y="1417"/>
                          <a:pt x="122" y="1527"/>
                        </a:cubicBezTo>
                        <a:cubicBezTo>
                          <a:pt x="130" y="1604"/>
                          <a:pt x="128" y="1655"/>
                          <a:pt x="148" y="1741"/>
                        </a:cubicBezTo>
                        <a:cubicBezTo>
                          <a:pt x="165" y="1818"/>
                          <a:pt x="200" y="1912"/>
                          <a:pt x="210" y="1969"/>
                        </a:cubicBezTo>
                        <a:cubicBezTo>
                          <a:pt x="220" y="2025"/>
                          <a:pt x="224" y="2054"/>
                          <a:pt x="227" y="2091"/>
                        </a:cubicBezTo>
                        <a:cubicBezTo>
                          <a:pt x="229" y="2128"/>
                          <a:pt x="204" y="2303"/>
                          <a:pt x="232" y="2404"/>
                        </a:cubicBezTo>
                        <a:cubicBezTo>
                          <a:pt x="259" y="2505"/>
                          <a:pt x="271" y="2569"/>
                          <a:pt x="276" y="2594"/>
                        </a:cubicBezTo>
                        <a:cubicBezTo>
                          <a:pt x="288" y="2648"/>
                          <a:pt x="277" y="2654"/>
                          <a:pt x="282" y="2681"/>
                        </a:cubicBezTo>
                        <a:cubicBezTo>
                          <a:pt x="287" y="2708"/>
                          <a:pt x="288" y="2705"/>
                          <a:pt x="274" y="2731"/>
                        </a:cubicBezTo>
                        <a:cubicBezTo>
                          <a:pt x="261" y="2748"/>
                          <a:pt x="241" y="2785"/>
                          <a:pt x="234" y="2793"/>
                        </a:cubicBezTo>
                        <a:cubicBezTo>
                          <a:pt x="228" y="2802"/>
                          <a:pt x="231" y="2810"/>
                          <a:pt x="234" y="2815"/>
                        </a:cubicBezTo>
                        <a:cubicBezTo>
                          <a:pt x="229" y="2828"/>
                          <a:pt x="244" y="2835"/>
                          <a:pt x="249" y="2835"/>
                        </a:cubicBezTo>
                        <a:cubicBezTo>
                          <a:pt x="247" y="2850"/>
                          <a:pt x="275" y="2848"/>
                          <a:pt x="281" y="2842"/>
                        </a:cubicBezTo>
                        <a:cubicBezTo>
                          <a:pt x="289" y="2850"/>
                          <a:pt x="310" y="2850"/>
                          <a:pt x="318" y="2840"/>
                        </a:cubicBezTo>
                        <a:cubicBezTo>
                          <a:pt x="331" y="2851"/>
                          <a:pt x="354" y="2851"/>
                          <a:pt x="369" y="2837"/>
                        </a:cubicBezTo>
                        <a:cubicBezTo>
                          <a:pt x="384" y="2822"/>
                          <a:pt x="385" y="2807"/>
                          <a:pt x="384" y="2792"/>
                        </a:cubicBezTo>
                        <a:cubicBezTo>
                          <a:pt x="382" y="2778"/>
                          <a:pt x="385" y="2773"/>
                          <a:pt x="389" y="2755"/>
                        </a:cubicBezTo>
                        <a:cubicBezTo>
                          <a:pt x="392" y="2736"/>
                          <a:pt x="394" y="2722"/>
                          <a:pt x="388" y="2709"/>
                        </a:cubicBezTo>
                        <a:cubicBezTo>
                          <a:pt x="381" y="2696"/>
                          <a:pt x="381" y="2690"/>
                          <a:pt x="381" y="2677"/>
                        </a:cubicBezTo>
                        <a:cubicBezTo>
                          <a:pt x="381" y="2664"/>
                          <a:pt x="385" y="2644"/>
                          <a:pt x="377" y="2628"/>
                        </a:cubicBezTo>
                        <a:cubicBezTo>
                          <a:pt x="369" y="2611"/>
                          <a:pt x="359" y="2572"/>
                          <a:pt x="361" y="2529"/>
                        </a:cubicBezTo>
                        <a:cubicBezTo>
                          <a:pt x="362" y="2486"/>
                          <a:pt x="394" y="2247"/>
                          <a:pt x="381" y="2165"/>
                        </a:cubicBezTo>
                        <a:cubicBezTo>
                          <a:pt x="367" y="2083"/>
                          <a:pt x="372" y="2066"/>
                          <a:pt x="376" y="2038"/>
                        </a:cubicBezTo>
                        <a:cubicBezTo>
                          <a:pt x="379" y="2010"/>
                          <a:pt x="387" y="1965"/>
                          <a:pt x="380" y="1906"/>
                        </a:cubicBezTo>
                        <a:cubicBezTo>
                          <a:pt x="377" y="1883"/>
                          <a:pt x="378" y="1788"/>
                          <a:pt x="378" y="1691"/>
                        </a:cubicBezTo>
                        <a:cubicBezTo>
                          <a:pt x="379" y="1629"/>
                          <a:pt x="396" y="1546"/>
                          <a:pt x="379" y="1530"/>
                        </a:cubicBezTo>
                        <a:cubicBezTo>
                          <a:pt x="380" y="1529"/>
                          <a:pt x="380" y="1529"/>
                          <a:pt x="380" y="1529"/>
                        </a:cubicBezTo>
                        <a:cubicBezTo>
                          <a:pt x="384" y="1530"/>
                          <a:pt x="388" y="1531"/>
                          <a:pt x="392" y="1531"/>
                        </a:cubicBezTo>
                        <a:cubicBezTo>
                          <a:pt x="393" y="1531"/>
                          <a:pt x="393" y="1531"/>
                          <a:pt x="393" y="1531"/>
                        </a:cubicBezTo>
                        <a:cubicBezTo>
                          <a:pt x="398" y="1531"/>
                          <a:pt x="404" y="1530"/>
                          <a:pt x="409" y="1528"/>
                        </a:cubicBezTo>
                        <a:cubicBezTo>
                          <a:pt x="408" y="1530"/>
                          <a:pt x="408" y="1530"/>
                          <a:pt x="408" y="1530"/>
                        </a:cubicBezTo>
                        <a:cubicBezTo>
                          <a:pt x="392" y="1546"/>
                          <a:pt x="409" y="1629"/>
                          <a:pt x="409" y="1691"/>
                        </a:cubicBezTo>
                        <a:cubicBezTo>
                          <a:pt x="410" y="1788"/>
                          <a:pt x="411" y="1883"/>
                          <a:pt x="408" y="1906"/>
                        </a:cubicBezTo>
                        <a:cubicBezTo>
                          <a:pt x="401" y="1965"/>
                          <a:pt x="409" y="2010"/>
                          <a:pt x="412" y="2038"/>
                        </a:cubicBezTo>
                        <a:cubicBezTo>
                          <a:pt x="415" y="2066"/>
                          <a:pt x="420" y="2083"/>
                          <a:pt x="407" y="2165"/>
                        </a:cubicBezTo>
                        <a:cubicBezTo>
                          <a:pt x="394" y="2247"/>
                          <a:pt x="425" y="2486"/>
                          <a:pt x="427" y="2529"/>
                        </a:cubicBezTo>
                        <a:cubicBezTo>
                          <a:pt x="429" y="2572"/>
                          <a:pt x="419" y="2611"/>
                          <a:pt x="410" y="2628"/>
                        </a:cubicBezTo>
                        <a:cubicBezTo>
                          <a:pt x="402" y="2644"/>
                          <a:pt x="407" y="2664"/>
                          <a:pt x="407" y="2677"/>
                        </a:cubicBezTo>
                        <a:cubicBezTo>
                          <a:pt x="407" y="2690"/>
                          <a:pt x="407" y="2696"/>
                          <a:pt x="400" y="2709"/>
                        </a:cubicBezTo>
                        <a:cubicBezTo>
                          <a:pt x="393" y="2722"/>
                          <a:pt x="396" y="2736"/>
                          <a:pt x="399" y="2755"/>
                        </a:cubicBezTo>
                        <a:cubicBezTo>
                          <a:pt x="402" y="2773"/>
                          <a:pt x="405" y="2778"/>
                          <a:pt x="404" y="2792"/>
                        </a:cubicBezTo>
                        <a:cubicBezTo>
                          <a:pt x="402" y="2807"/>
                          <a:pt x="404" y="2822"/>
                          <a:pt x="419" y="2837"/>
                        </a:cubicBezTo>
                        <a:cubicBezTo>
                          <a:pt x="433" y="2851"/>
                          <a:pt x="456" y="2851"/>
                          <a:pt x="470" y="2840"/>
                        </a:cubicBezTo>
                        <a:cubicBezTo>
                          <a:pt x="478" y="2850"/>
                          <a:pt x="499" y="2850"/>
                          <a:pt x="506" y="2842"/>
                        </a:cubicBezTo>
                        <a:cubicBezTo>
                          <a:pt x="513" y="2848"/>
                          <a:pt x="540" y="2850"/>
                          <a:pt x="539" y="2835"/>
                        </a:cubicBezTo>
                        <a:cubicBezTo>
                          <a:pt x="544" y="2835"/>
                          <a:pt x="558" y="2828"/>
                          <a:pt x="553" y="2815"/>
                        </a:cubicBezTo>
                        <a:cubicBezTo>
                          <a:pt x="557" y="2810"/>
                          <a:pt x="560" y="2802"/>
                          <a:pt x="553" y="2793"/>
                        </a:cubicBezTo>
                        <a:cubicBezTo>
                          <a:pt x="547" y="2785"/>
                          <a:pt x="526" y="2748"/>
                          <a:pt x="514" y="2731"/>
                        </a:cubicBezTo>
                        <a:cubicBezTo>
                          <a:pt x="500" y="2705"/>
                          <a:pt x="501" y="2708"/>
                          <a:pt x="505" y="2681"/>
                        </a:cubicBezTo>
                        <a:cubicBezTo>
                          <a:pt x="510" y="2654"/>
                          <a:pt x="500" y="2648"/>
                          <a:pt x="512" y="2594"/>
                        </a:cubicBezTo>
                        <a:cubicBezTo>
                          <a:pt x="517" y="2569"/>
                          <a:pt x="529" y="2505"/>
                          <a:pt x="556" y="2404"/>
                        </a:cubicBezTo>
                        <a:cubicBezTo>
                          <a:pt x="583" y="2303"/>
                          <a:pt x="559" y="2128"/>
                          <a:pt x="561" y="2091"/>
                        </a:cubicBezTo>
                        <a:cubicBezTo>
                          <a:pt x="563" y="2054"/>
                          <a:pt x="568" y="2025"/>
                          <a:pt x="578" y="1969"/>
                        </a:cubicBezTo>
                        <a:cubicBezTo>
                          <a:pt x="587" y="1912"/>
                          <a:pt x="623" y="1818"/>
                          <a:pt x="640" y="1741"/>
                        </a:cubicBezTo>
                        <a:cubicBezTo>
                          <a:pt x="660" y="1655"/>
                          <a:pt x="658" y="1604"/>
                          <a:pt x="666" y="1527"/>
                        </a:cubicBezTo>
                        <a:cubicBezTo>
                          <a:pt x="677" y="1417"/>
                          <a:pt x="658" y="1354"/>
                          <a:pt x="646" y="1294"/>
                        </a:cubicBezTo>
                        <a:cubicBezTo>
                          <a:pt x="633" y="1217"/>
                          <a:pt x="608" y="1171"/>
                          <a:pt x="594" y="1143"/>
                        </a:cubicBezTo>
                        <a:cubicBezTo>
                          <a:pt x="579" y="1115"/>
                          <a:pt x="601" y="1057"/>
                          <a:pt x="602" y="1023"/>
                        </a:cubicBezTo>
                        <a:cubicBezTo>
                          <a:pt x="604" y="997"/>
                          <a:pt x="609" y="922"/>
                          <a:pt x="612" y="874"/>
                        </a:cubicBezTo>
                        <a:cubicBezTo>
                          <a:pt x="612" y="874"/>
                          <a:pt x="612" y="874"/>
                          <a:pt x="612" y="874"/>
                        </a:cubicBezTo>
                        <a:cubicBezTo>
                          <a:pt x="618" y="914"/>
                          <a:pt x="638" y="1004"/>
                          <a:pt x="641" y="1021"/>
                        </a:cubicBezTo>
                        <a:cubicBezTo>
                          <a:pt x="644" y="1038"/>
                          <a:pt x="635" y="1121"/>
                          <a:pt x="663" y="1217"/>
                        </a:cubicBezTo>
                        <a:cubicBezTo>
                          <a:pt x="678" y="1263"/>
                          <a:pt x="704" y="1424"/>
                          <a:pt x="699" y="1447"/>
                        </a:cubicBezTo>
                        <a:cubicBezTo>
                          <a:pt x="700" y="1456"/>
                          <a:pt x="697" y="1471"/>
                          <a:pt x="691" y="1487"/>
                        </a:cubicBezTo>
                        <a:cubicBezTo>
                          <a:pt x="683" y="1512"/>
                          <a:pt x="684" y="1548"/>
                          <a:pt x="685" y="1560"/>
                        </a:cubicBezTo>
                        <a:cubicBezTo>
                          <a:pt x="682" y="1575"/>
                          <a:pt x="676" y="1606"/>
                          <a:pt x="684" y="1608"/>
                        </a:cubicBezTo>
                        <a:cubicBezTo>
                          <a:pt x="680" y="1614"/>
                          <a:pt x="678" y="1614"/>
                          <a:pt x="680" y="1620"/>
                        </a:cubicBezTo>
                        <a:cubicBezTo>
                          <a:pt x="678" y="1625"/>
                          <a:pt x="678" y="1626"/>
                          <a:pt x="679" y="1629"/>
                        </a:cubicBezTo>
                        <a:cubicBezTo>
                          <a:pt x="682" y="1639"/>
                          <a:pt x="696" y="1630"/>
                          <a:pt x="691" y="1633"/>
                        </a:cubicBezTo>
                        <a:cubicBezTo>
                          <a:pt x="683" y="1637"/>
                          <a:pt x="676" y="1644"/>
                          <a:pt x="680" y="1655"/>
                        </a:cubicBezTo>
                        <a:cubicBezTo>
                          <a:pt x="682" y="1660"/>
                          <a:pt x="702" y="1649"/>
                          <a:pt x="713" y="1645"/>
                        </a:cubicBezTo>
                        <a:cubicBezTo>
                          <a:pt x="729" y="1640"/>
                          <a:pt x="748" y="1630"/>
                          <a:pt x="753" y="1621"/>
                        </a:cubicBezTo>
                        <a:cubicBezTo>
                          <a:pt x="758" y="1613"/>
                          <a:pt x="768" y="1598"/>
                          <a:pt x="771" y="1591"/>
                        </a:cubicBezTo>
                        <a:cubicBezTo>
                          <a:pt x="776" y="1582"/>
                          <a:pt x="775" y="1576"/>
                          <a:pt x="778" y="1569"/>
                        </a:cubicBezTo>
                        <a:cubicBezTo>
                          <a:pt x="781" y="1563"/>
                          <a:pt x="787" y="1555"/>
                          <a:pt x="784" y="1548"/>
                        </a:cubicBezTo>
                        <a:close/>
                      </a:path>
                    </a:pathLst>
                  </a:custGeom>
                  <a:no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69" name="Group 60">
                  <a:extLst>
                    <a:ext uri="{FF2B5EF4-FFF2-40B4-BE49-F238E27FC236}">
                      <a16:creationId xmlns:a16="http://schemas.microsoft.com/office/drawing/2014/main" id="{2EF4396B-CDD7-BF34-0665-FD1045FD19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60292" y="1255224"/>
                  <a:ext cx="302119" cy="881200"/>
                  <a:chOff x="1368" y="714"/>
                  <a:chExt cx="899" cy="2344"/>
                </a:xfrm>
                <a:solidFill>
                  <a:srgbClr val="92D050"/>
                </a:solidFill>
              </p:grpSpPr>
              <p:sp>
                <p:nvSpPr>
                  <p:cNvPr id="76" name="Freeform 58">
                    <a:extLst>
                      <a:ext uri="{FF2B5EF4-FFF2-40B4-BE49-F238E27FC236}">
                        <a16:creationId xmlns:a16="http://schemas.microsoft.com/office/drawing/2014/main" id="{093111A5-4D5B-8054-4668-94B91F61BB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77" name="Freeform 59">
                    <a:extLst>
                      <a:ext uri="{FF2B5EF4-FFF2-40B4-BE49-F238E27FC236}">
                        <a16:creationId xmlns:a16="http://schemas.microsoft.com/office/drawing/2014/main" id="{055132CE-3F59-A1BB-FE02-C1B6D4F9B1E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70" name="Group 60">
                  <a:extLst>
                    <a:ext uri="{FF2B5EF4-FFF2-40B4-BE49-F238E27FC236}">
                      <a16:creationId xmlns:a16="http://schemas.microsoft.com/office/drawing/2014/main" id="{43C54B22-C3C2-85A7-4058-E3EC2BE4F8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0636" y="1588549"/>
                  <a:ext cx="266700" cy="840655"/>
                  <a:chOff x="1368" y="714"/>
                  <a:chExt cx="899" cy="2344"/>
                </a:xfrm>
                <a:solidFill>
                  <a:srgbClr val="FFC000"/>
                </a:solidFill>
              </p:grpSpPr>
              <p:sp>
                <p:nvSpPr>
                  <p:cNvPr id="74" name="Freeform 58">
                    <a:extLst>
                      <a:ext uri="{FF2B5EF4-FFF2-40B4-BE49-F238E27FC236}">
                        <a16:creationId xmlns:a16="http://schemas.microsoft.com/office/drawing/2014/main" id="{3938D6CC-8CB0-1AAB-C23E-5D386BE192F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75" name="Freeform 59">
                    <a:extLst>
                      <a:ext uri="{FF2B5EF4-FFF2-40B4-BE49-F238E27FC236}">
                        <a16:creationId xmlns:a16="http://schemas.microsoft.com/office/drawing/2014/main" id="{68A99319-902F-5A8C-6E35-C31E01746AB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  <p:grpSp>
              <p:nvGrpSpPr>
                <p:cNvPr id="71" name="Group 60">
                  <a:extLst>
                    <a:ext uri="{FF2B5EF4-FFF2-40B4-BE49-F238E27FC236}">
                      <a16:creationId xmlns:a16="http://schemas.microsoft.com/office/drawing/2014/main" id="{164118C0-A933-26E4-4A82-096E031BB9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72839" y="1434180"/>
                  <a:ext cx="303870" cy="764497"/>
                  <a:chOff x="1368" y="714"/>
                  <a:chExt cx="899" cy="2344"/>
                </a:xfrm>
                <a:solidFill>
                  <a:srgbClr val="FF0000"/>
                </a:solidFill>
              </p:grpSpPr>
              <p:sp>
                <p:nvSpPr>
                  <p:cNvPr id="72" name="Freeform 58">
                    <a:extLst>
                      <a:ext uri="{FF2B5EF4-FFF2-40B4-BE49-F238E27FC236}">
                        <a16:creationId xmlns:a16="http://schemas.microsoft.com/office/drawing/2014/main" id="{1A003F39-506C-F8B4-F1B6-3533D569CD1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8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8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8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4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  <p:sp>
                <p:nvSpPr>
                  <p:cNvPr id="73" name="Freeform 59">
                    <a:extLst>
                      <a:ext uri="{FF2B5EF4-FFF2-40B4-BE49-F238E27FC236}">
                        <a16:creationId xmlns:a16="http://schemas.microsoft.com/office/drawing/2014/main" id="{0FC88FF3-EBE5-F945-1B1D-633CDBF311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68" y="714"/>
                    <a:ext cx="899" cy="2344"/>
                  </a:xfrm>
                  <a:custGeom>
                    <a:avLst/>
                    <a:gdLst>
                      <a:gd name="T0" fmla="*/ 522 w 1120"/>
                      <a:gd name="T1" fmla="*/ 676 h 2926"/>
                      <a:gd name="T2" fmla="*/ 363 w 1120"/>
                      <a:gd name="T3" fmla="*/ 247 h 2926"/>
                      <a:gd name="T4" fmla="*/ 344 w 1120"/>
                      <a:gd name="T5" fmla="*/ 179 h 2926"/>
                      <a:gd name="T6" fmla="*/ 347 w 1120"/>
                      <a:gd name="T7" fmla="*/ 166 h 2926"/>
                      <a:gd name="T8" fmla="*/ 348 w 1120"/>
                      <a:gd name="T9" fmla="*/ 159 h 2926"/>
                      <a:gd name="T10" fmla="*/ 354 w 1120"/>
                      <a:gd name="T11" fmla="*/ 155 h 2926"/>
                      <a:gd name="T12" fmla="*/ 364 w 1120"/>
                      <a:gd name="T13" fmla="*/ 103 h 2926"/>
                      <a:gd name="T14" fmla="*/ 360 w 1120"/>
                      <a:gd name="T15" fmla="*/ 56 h 2926"/>
                      <a:gd name="T16" fmla="*/ 289 w 1120"/>
                      <a:gd name="T17" fmla="*/ 2 h 2926"/>
                      <a:gd name="T18" fmla="*/ 216 w 1120"/>
                      <a:gd name="T19" fmla="*/ 66 h 2926"/>
                      <a:gd name="T20" fmla="*/ 214 w 1120"/>
                      <a:gd name="T21" fmla="*/ 106 h 2926"/>
                      <a:gd name="T22" fmla="*/ 226 w 1120"/>
                      <a:gd name="T23" fmla="*/ 155 h 2926"/>
                      <a:gd name="T24" fmla="*/ 232 w 1120"/>
                      <a:gd name="T25" fmla="*/ 159 h 2926"/>
                      <a:gd name="T26" fmla="*/ 233 w 1120"/>
                      <a:gd name="T27" fmla="*/ 166 h 2926"/>
                      <a:gd name="T28" fmla="*/ 234 w 1120"/>
                      <a:gd name="T29" fmla="*/ 172 h 2926"/>
                      <a:gd name="T30" fmla="*/ 235 w 1120"/>
                      <a:gd name="T31" fmla="*/ 179 h 2926"/>
                      <a:gd name="T32" fmla="*/ 237 w 1120"/>
                      <a:gd name="T33" fmla="*/ 185 h 2926"/>
                      <a:gd name="T34" fmla="*/ 218 w 1120"/>
                      <a:gd name="T35" fmla="*/ 247 h 2926"/>
                      <a:gd name="T36" fmla="*/ 58 w 1120"/>
                      <a:gd name="T37" fmla="*/ 676 h 2926"/>
                      <a:gd name="T38" fmla="*/ 9 w 1120"/>
                      <a:gd name="T39" fmla="*/ 849 h 2926"/>
                      <a:gd name="T40" fmla="*/ 70 w 1120"/>
                      <a:gd name="T41" fmla="*/ 901 h 2926"/>
                      <a:gd name="T42" fmla="*/ 90 w 1120"/>
                      <a:gd name="T43" fmla="*/ 883 h 2926"/>
                      <a:gd name="T44" fmla="*/ 92 w 1120"/>
                      <a:gd name="T45" fmla="*/ 884 h 2926"/>
                      <a:gd name="T46" fmla="*/ 104 w 1120"/>
                      <a:gd name="T47" fmla="*/ 763 h 2926"/>
                      <a:gd name="T48" fmla="*/ 153 w 1120"/>
                      <a:gd name="T49" fmla="*/ 464 h 2926"/>
                      <a:gd name="T50" fmla="*/ 169 w 1120"/>
                      <a:gd name="T51" fmla="*/ 650 h 2926"/>
                      <a:gd name="T52" fmla="*/ 161 w 1120"/>
                      <a:gd name="T53" fmla="*/ 682 h 2926"/>
                      <a:gd name="T54" fmla="*/ 159 w 1120"/>
                      <a:gd name="T55" fmla="*/ 693 h 2926"/>
                      <a:gd name="T56" fmla="*/ 157 w 1120"/>
                      <a:gd name="T57" fmla="*/ 705 h 2926"/>
                      <a:gd name="T58" fmla="*/ 155 w 1120"/>
                      <a:gd name="T59" fmla="*/ 716 h 2926"/>
                      <a:gd name="T60" fmla="*/ 153 w 1120"/>
                      <a:gd name="T61" fmla="*/ 726 h 2926"/>
                      <a:gd name="T62" fmla="*/ 153 w 1120"/>
                      <a:gd name="T63" fmla="*/ 735 h 2926"/>
                      <a:gd name="T64" fmla="*/ 218 w 1120"/>
                      <a:gd name="T65" fmla="*/ 1395 h 2926"/>
                      <a:gd name="T66" fmla="*/ 178 w 1120"/>
                      <a:gd name="T67" fmla="*/ 1485 h 2926"/>
                      <a:gd name="T68" fmla="*/ 211 w 1120"/>
                      <a:gd name="T69" fmla="*/ 1500 h 2926"/>
                      <a:gd name="T70" fmla="*/ 228 w 1120"/>
                      <a:gd name="T71" fmla="*/ 1498 h 2926"/>
                      <a:gd name="T72" fmla="*/ 253 w 1120"/>
                      <a:gd name="T73" fmla="*/ 1502 h 2926"/>
                      <a:gd name="T74" fmla="*/ 258 w 1120"/>
                      <a:gd name="T75" fmla="*/ 1499 h 2926"/>
                      <a:gd name="T76" fmla="*/ 271 w 1120"/>
                      <a:gd name="T77" fmla="*/ 1480 h 2926"/>
                      <a:gd name="T78" fmla="*/ 263 w 1120"/>
                      <a:gd name="T79" fmla="*/ 1105 h 2926"/>
                      <a:gd name="T80" fmla="*/ 315 w 1120"/>
                      <a:gd name="T81" fmla="*/ 1105 h 2926"/>
                      <a:gd name="T82" fmla="*/ 308 w 1120"/>
                      <a:gd name="T83" fmla="*/ 1480 h 2926"/>
                      <a:gd name="T84" fmla="*/ 321 w 1120"/>
                      <a:gd name="T85" fmla="*/ 1499 h 2926"/>
                      <a:gd name="T86" fmla="*/ 327 w 1120"/>
                      <a:gd name="T87" fmla="*/ 1502 h 2926"/>
                      <a:gd name="T88" fmla="*/ 335 w 1120"/>
                      <a:gd name="T89" fmla="*/ 1503 h 2926"/>
                      <a:gd name="T90" fmla="*/ 364 w 1120"/>
                      <a:gd name="T91" fmla="*/ 1500 h 2926"/>
                      <a:gd name="T92" fmla="*/ 390 w 1120"/>
                      <a:gd name="T93" fmla="*/ 1492 h 2926"/>
                      <a:gd name="T94" fmla="*/ 391 w 1120"/>
                      <a:gd name="T95" fmla="*/ 1460 h 2926"/>
                      <a:gd name="T96" fmla="*/ 401 w 1120"/>
                      <a:gd name="T97" fmla="*/ 1083 h 2926"/>
                      <a:gd name="T98" fmla="*/ 426 w 1120"/>
                      <a:gd name="T99" fmla="*/ 731 h 2926"/>
                      <a:gd name="T100" fmla="*/ 425 w 1120"/>
                      <a:gd name="T101" fmla="*/ 723 h 2926"/>
                      <a:gd name="T102" fmla="*/ 423 w 1120"/>
                      <a:gd name="T103" fmla="*/ 711 h 2926"/>
                      <a:gd name="T104" fmla="*/ 421 w 1120"/>
                      <a:gd name="T105" fmla="*/ 700 h 2926"/>
                      <a:gd name="T106" fmla="*/ 419 w 1120"/>
                      <a:gd name="T107" fmla="*/ 688 h 2926"/>
                      <a:gd name="T108" fmla="*/ 417 w 1120"/>
                      <a:gd name="T109" fmla="*/ 676 h 2926"/>
                      <a:gd name="T110" fmla="*/ 414 w 1120"/>
                      <a:gd name="T111" fmla="*/ 667 h 2926"/>
                      <a:gd name="T112" fmla="*/ 416 w 1120"/>
                      <a:gd name="T113" fmla="*/ 565 h 2926"/>
                      <a:gd name="T114" fmla="*/ 440 w 1120"/>
                      <a:gd name="T115" fmla="*/ 627 h 2926"/>
                      <a:gd name="T116" fmla="*/ 486 w 1120"/>
                      <a:gd name="T117" fmla="*/ 884 h 2926"/>
                      <a:gd name="T118" fmla="*/ 489 w 1120"/>
                      <a:gd name="T119" fmla="*/ 884 h 2926"/>
                      <a:gd name="T120" fmla="*/ 490 w 1120"/>
                      <a:gd name="T121" fmla="*/ 883 h 2926"/>
                      <a:gd name="T122" fmla="*/ 534 w 1120"/>
                      <a:gd name="T123" fmla="*/ 861 h 2926"/>
                      <a:gd name="T124" fmla="*/ 348 w 1120"/>
                      <a:gd name="T125" fmla="*/ 159 h 292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120" h="2926">
                        <a:moveTo>
                          <a:pt x="1111" y="1628"/>
                        </a:moveTo>
                        <a:cubicBezTo>
                          <a:pt x="1106" y="1614"/>
                          <a:pt x="1105" y="1598"/>
                          <a:pt x="1100" y="1592"/>
                        </a:cubicBezTo>
                        <a:cubicBezTo>
                          <a:pt x="1095" y="1586"/>
                          <a:pt x="1087" y="1551"/>
                          <a:pt x="1078" y="1540"/>
                        </a:cubicBezTo>
                        <a:cubicBezTo>
                          <a:pt x="1069" y="1528"/>
                          <a:pt x="1035" y="1477"/>
                          <a:pt x="1026" y="1469"/>
                        </a:cubicBezTo>
                        <a:cubicBezTo>
                          <a:pt x="1023" y="1464"/>
                          <a:pt x="1025" y="1444"/>
                          <a:pt x="1021" y="1430"/>
                        </a:cubicBezTo>
                        <a:cubicBezTo>
                          <a:pt x="1017" y="1416"/>
                          <a:pt x="1018" y="1402"/>
                          <a:pt x="1014" y="1386"/>
                        </a:cubicBezTo>
                        <a:cubicBezTo>
                          <a:pt x="1010" y="1369"/>
                          <a:pt x="1010" y="1337"/>
                          <a:pt x="1009" y="1315"/>
                        </a:cubicBezTo>
                        <a:cubicBezTo>
                          <a:pt x="1007" y="1277"/>
                          <a:pt x="1007" y="1129"/>
                          <a:pt x="985" y="1075"/>
                        </a:cubicBezTo>
                        <a:cubicBezTo>
                          <a:pt x="981" y="1058"/>
                          <a:pt x="976" y="1031"/>
                          <a:pt x="977" y="992"/>
                        </a:cubicBezTo>
                        <a:cubicBezTo>
                          <a:pt x="975" y="886"/>
                          <a:pt x="951" y="825"/>
                          <a:pt x="953" y="792"/>
                        </a:cubicBezTo>
                        <a:cubicBezTo>
                          <a:pt x="960" y="744"/>
                          <a:pt x="949" y="693"/>
                          <a:pt x="940" y="653"/>
                        </a:cubicBezTo>
                        <a:cubicBezTo>
                          <a:pt x="921" y="567"/>
                          <a:pt x="879" y="544"/>
                          <a:pt x="860" y="540"/>
                        </a:cubicBezTo>
                        <a:cubicBezTo>
                          <a:pt x="840" y="536"/>
                          <a:pt x="810" y="533"/>
                          <a:pt x="797" y="520"/>
                        </a:cubicBezTo>
                        <a:cubicBezTo>
                          <a:pt x="787" y="512"/>
                          <a:pt x="720" y="481"/>
                          <a:pt x="701" y="479"/>
                        </a:cubicBezTo>
                        <a:cubicBezTo>
                          <a:pt x="651" y="470"/>
                          <a:pt x="660" y="380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0" y="362"/>
                          <a:pt x="660" y="362"/>
                          <a:pt x="660" y="362"/>
                        </a:cubicBezTo>
                        <a:cubicBezTo>
                          <a:pt x="661" y="360"/>
                          <a:pt x="661" y="358"/>
                          <a:pt x="662" y="357"/>
                        </a:cubicBezTo>
                        <a:cubicBezTo>
                          <a:pt x="662" y="357"/>
                          <a:pt x="662" y="356"/>
                          <a:pt x="662" y="356"/>
                        </a:cubicBezTo>
                        <a:cubicBezTo>
                          <a:pt x="663" y="355"/>
                          <a:pt x="663" y="353"/>
                          <a:pt x="664" y="351"/>
                        </a:cubicBezTo>
                        <a:cubicBezTo>
                          <a:pt x="664" y="350"/>
                          <a:pt x="664" y="350"/>
                          <a:pt x="664" y="350"/>
                        </a:cubicBezTo>
                        <a:cubicBezTo>
                          <a:pt x="665" y="348"/>
                          <a:pt x="665" y="346"/>
                          <a:pt x="666" y="344"/>
                        </a:cubicBezTo>
                        <a:cubicBezTo>
                          <a:pt x="666" y="344"/>
                          <a:pt x="666" y="344"/>
                          <a:pt x="666" y="343"/>
                        </a:cubicBezTo>
                        <a:cubicBezTo>
                          <a:pt x="666" y="341"/>
                          <a:pt x="667" y="339"/>
                          <a:pt x="667" y="337"/>
                        </a:cubicBezTo>
                        <a:cubicBezTo>
                          <a:pt x="667" y="337"/>
                          <a:pt x="667" y="337"/>
                          <a:pt x="668" y="337"/>
                        </a:cubicBezTo>
                        <a:cubicBezTo>
                          <a:pt x="668" y="334"/>
                          <a:pt x="669" y="332"/>
                          <a:pt x="669" y="330"/>
                        </a:cubicBezTo>
                        <a:cubicBezTo>
                          <a:pt x="669" y="330"/>
                          <a:pt x="669" y="330"/>
                          <a:pt x="669" y="330"/>
                        </a:cubicBezTo>
                        <a:cubicBezTo>
                          <a:pt x="669" y="328"/>
                          <a:pt x="670" y="325"/>
                          <a:pt x="670" y="323"/>
                        </a:cubicBezTo>
                        <a:cubicBezTo>
                          <a:pt x="670" y="323"/>
                          <a:pt x="670" y="323"/>
                          <a:pt x="670" y="323"/>
                        </a:cubicBezTo>
                        <a:cubicBezTo>
                          <a:pt x="671" y="321"/>
                          <a:pt x="671" y="319"/>
                          <a:pt x="671" y="317"/>
                        </a:cubicBezTo>
                        <a:cubicBezTo>
                          <a:pt x="671" y="317"/>
                          <a:pt x="671" y="317"/>
                          <a:pt x="671" y="317"/>
                        </a:cubicBezTo>
                        <a:cubicBezTo>
                          <a:pt x="672" y="315"/>
                          <a:pt x="672" y="313"/>
                          <a:pt x="672" y="312"/>
                        </a:cubicBezTo>
                        <a:cubicBezTo>
                          <a:pt x="672" y="312"/>
                          <a:pt x="672" y="312"/>
                          <a:pt x="672" y="312"/>
                        </a:cubicBezTo>
                        <a:cubicBezTo>
                          <a:pt x="672" y="311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4" y="309"/>
                          <a:pt x="676" y="308"/>
                          <a:pt x="679" y="306"/>
                        </a:cubicBezTo>
                        <a:cubicBezTo>
                          <a:pt x="679" y="306"/>
                          <a:pt x="679" y="306"/>
                          <a:pt x="679" y="306"/>
                        </a:cubicBezTo>
                        <a:cubicBezTo>
                          <a:pt x="680" y="305"/>
                          <a:pt x="680" y="305"/>
                          <a:pt x="681" y="305"/>
                        </a:cubicBezTo>
                        <a:cubicBezTo>
                          <a:pt x="681" y="304"/>
                          <a:pt x="681" y="304"/>
                          <a:pt x="681" y="304"/>
                        </a:cubicBezTo>
                        <a:cubicBezTo>
                          <a:pt x="682" y="304"/>
                          <a:pt x="682" y="303"/>
                          <a:pt x="682" y="303"/>
                        </a:cubicBezTo>
                        <a:cubicBezTo>
                          <a:pt x="683" y="303"/>
                          <a:pt x="683" y="302"/>
                          <a:pt x="683" y="302"/>
                        </a:cubicBezTo>
                        <a:cubicBezTo>
                          <a:pt x="683" y="302"/>
                          <a:pt x="684" y="302"/>
                          <a:pt x="684" y="301"/>
                        </a:cubicBezTo>
                        <a:cubicBezTo>
                          <a:pt x="684" y="301"/>
                          <a:pt x="685" y="300"/>
                          <a:pt x="685" y="300"/>
                        </a:cubicBezTo>
                        <a:cubicBezTo>
                          <a:pt x="688" y="296"/>
                          <a:pt x="689" y="291"/>
                          <a:pt x="693" y="286"/>
                        </a:cubicBezTo>
                        <a:cubicBezTo>
                          <a:pt x="696" y="280"/>
                          <a:pt x="695" y="276"/>
                          <a:pt x="698" y="267"/>
                        </a:cubicBezTo>
                        <a:cubicBezTo>
                          <a:pt x="701" y="258"/>
                          <a:pt x="703" y="244"/>
                          <a:pt x="703" y="239"/>
                        </a:cubicBezTo>
                        <a:cubicBezTo>
                          <a:pt x="703" y="233"/>
                          <a:pt x="709" y="218"/>
                          <a:pt x="709" y="211"/>
                        </a:cubicBezTo>
                        <a:cubicBezTo>
                          <a:pt x="709" y="206"/>
                          <a:pt x="707" y="202"/>
                          <a:pt x="705" y="201"/>
                        </a:cubicBezTo>
                        <a:cubicBezTo>
                          <a:pt x="705" y="201"/>
                          <a:pt x="705" y="201"/>
                          <a:pt x="705" y="201"/>
                        </a:cubicBezTo>
                        <a:cubicBezTo>
                          <a:pt x="705" y="201"/>
                          <a:pt x="706" y="201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6" y="200"/>
                          <a:pt x="706" y="200"/>
                          <a:pt x="706" y="200"/>
                        </a:cubicBezTo>
                        <a:cubicBezTo>
                          <a:pt x="707" y="200"/>
                          <a:pt x="707" y="199"/>
                          <a:pt x="707" y="199"/>
                        </a:cubicBezTo>
                        <a:cubicBezTo>
                          <a:pt x="707" y="192"/>
                          <a:pt x="704" y="175"/>
                          <a:pt x="705" y="168"/>
                        </a:cubicBezTo>
                        <a:cubicBezTo>
                          <a:pt x="705" y="163"/>
                          <a:pt x="706" y="148"/>
                          <a:pt x="706" y="142"/>
                        </a:cubicBezTo>
                        <a:cubicBezTo>
                          <a:pt x="706" y="131"/>
                          <a:pt x="700" y="120"/>
                          <a:pt x="697" y="110"/>
                        </a:cubicBezTo>
                        <a:cubicBezTo>
                          <a:pt x="694" y="99"/>
                          <a:pt x="694" y="87"/>
                          <a:pt x="691" y="77"/>
                        </a:cubicBezTo>
                        <a:cubicBezTo>
                          <a:pt x="687" y="64"/>
                          <a:pt x="678" y="56"/>
                          <a:pt x="666" y="49"/>
                        </a:cubicBezTo>
                        <a:cubicBezTo>
                          <a:pt x="657" y="44"/>
                          <a:pt x="646" y="43"/>
                          <a:pt x="641" y="35"/>
                        </a:cubicBezTo>
                        <a:cubicBezTo>
                          <a:pt x="638" y="31"/>
                          <a:pt x="641" y="30"/>
                          <a:pt x="635" y="27"/>
                        </a:cubicBezTo>
                        <a:cubicBezTo>
                          <a:pt x="632" y="25"/>
                          <a:pt x="626" y="24"/>
                          <a:pt x="623" y="23"/>
                        </a:cubicBezTo>
                        <a:cubicBezTo>
                          <a:pt x="614" y="21"/>
                          <a:pt x="602" y="16"/>
                          <a:pt x="604" y="5"/>
                        </a:cubicBezTo>
                        <a:cubicBezTo>
                          <a:pt x="591" y="2"/>
                          <a:pt x="570" y="13"/>
                          <a:pt x="559" y="2"/>
                        </a:cubicBezTo>
                        <a:cubicBezTo>
                          <a:pt x="551" y="2"/>
                          <a:pt x="551" y="2"/>
                          <a:pt x="551" y="2"/>
                        </a:cubicBezTo>
                        <a:cubicBezTo>
                          <a:pt x="544" y="4"/>
                          <a:pt x="535" y="3"/>
                          <a:pt x="528" y="0"/>
                        </a:cubicBezTo>
                        <a:cubicBezTo>
                          <a:pt x="525" y="6"/>
                          <a:pt x="511" y="12"/>
                          <a:pt x="503" y="12"/>
                        </a:cubicBezTo>
                        <a:cubicBezTo>
                          <a:pt x="493" y="12"/>
                          <a:pt x="482" y="14"/>
                          <a:pt x="476" y="23"/>
                        </a:cubicBezTo>
                        <a:cubicBezTo>
                          <a:pt x="480" y="22"/>
                          <a:pt x="485" y="20"/>
                          <a:pt x="487" y="23"/>
                        </a:cubicBezTo>
                        <a:cubicBezTo>
                          <a:pt x="461" y="37"/>
                          <a:pt x="429" y="57"/>
                          <a:pt x="426" y="89"/>
                        </a:cubicBezTo>
                        <a:cubicBezTo>
                          <a:pt x="425" y="103"/>
                          <a:pt x="418" y="114"/>
                          <a:pt x="417" y="128"/>
                        </a:cubicBezTo>
                        <a:cubicBezTo>
                          <a:pt x="416" y="142"/>
                          <a:pt x="405" y="149"/>
                          <a:pt x="410" y="163"/>
                        </a:cubicBezTo>
                        <a:cubicBezTo>
                          <a:pt x="409" y="172"/>
                          <a:pt x="412" y="172"/>
                          <a:pt x="412" y="180"/>
                        </a:cubicBezTo>
                        <a:cubicBezTo>
                          <a:pt x="409" y="189"/>
                          <a:pt x="417" y="200"/>
                          <a:pt x="417" y="200"/>
                        </a:cubicBezTo>
                        <a:cubicBezTo>
                          <a:pt x="417" y="200"/>
                          <a:pt x="417" y="200"/>
                          <a:pt x="417" y="200"/>
                        </a:cubicBezTo>
                        <a:cubicBezTo>
                          <a:pt x="416" y="200"/>
                          <a:pt x="415" y="202"/>
                          <a:pt x="414" y="204"/>
                        </a:cubicBezTo>
                        <a:cubicBezTo>
                          <a:pt x="414" y="204"/>
                          <a:pt x="414" y="204"/>
                          <a:pt x="414" y="204"/>
                        </a:cubicBezTo>
                        <a:cubicBezTo>
                          <a:pt x="413" y="205"/>
                          <a:pt x="413" y="205"/>
                          <a:pt x="413" y="206"/>
                        </a:cubicBezTo>
                        <a:cubicBezTo>
                          <a:pt x="413" y="207"/>
                          <a:pt x="413" y="207"/>
                          <a:pt x="413" y="207"/>
                        </a:cubicBezTo>
                        <a:cubicBezTo>
                          <a:pt x="412" y="208"/>
                          <a:pt x="412" y="209"/>
                          <a:pt x="412" y="211"/>
                        </a:cubicBezTo>
                        <a:cubicBezTo>
                          <a:pt x="412" y="218"/>
                          <a:pt x="419" y="233"/>
                          <a:pt x="419" y="239"/>
                        </a:cubicBezTo>
                        <a:cubicBezTo>
                          <a:pt x="419" y="244"/>
                          <a:pt x="420" y="258"/>
                          <a:pt x="424" y="267"/>
                        </a:cubicBezTo>
                        <a:cubicBezTo>
                          <a:pt x="427" y="276"/>
                          <a:pt x="425" y="280"/>
                          <a:pt x="429" y="286"/>
                        </a:cubicBezTo>
                        <a:cubicBezTo>
                          <a:pt x="432" y="291"/>
                          <a:pt x="433" y="296"/>
                          <a:pt x="436" y="300"/>
                        </a:cubicBezTo>
                        <a:cubicBezTo>
                          <a:pt x="437" y="300"/>
                          <a:pt x="437" y="301"/>
                          <a:pt x="437" y="301"/>
                        </a:cubicBezTo>
                        <a:cubicBezTo>
                          <a:pt x="438" y="302"/>
                          <a:pt x="438" y="302"/>
                          <a:pt x="438" y="302"/>
                        </a:cubicBezTo>
                        <a:cubicBezTo>
                          <a:pt x="438" y="302"/>
                          <a:pt x="439" y="303"/>
                          <a:pt x="439" y="303"/>
                        </a:cubicBezTo>
                        <a:cubicBezTo>
                          <a:pt x="439" y="303"/>
                          <a:pt x="440" y="304"/>
                          <a:pt x="440" y="304"/>
                        </a:cubicBezTo>
                        <a:cubicBezTo>
                          <a:pt x="440" y="304"/>
                          <a:pt x="441" y="305"/>
                          <a:pt x="441" y="305"/>
                        </a:cubicBezTo>
                        <a:cubicBezTo>
                          <a:pt x="441" y="305"/>
                          <a:pt x="442" y="306"/>
                          <a:pt x="442" y="306"/>
                        </a:cubicBezTo>
                        <a:cubicBezTo>
                          <a:pt x="442" y="306"/>
                          <a:pt x="443" y="306"/>
                          <a:pt x="443" y="306"/>
                        </a:cubicBezTo>
                        <a:cubicBezTo>
                          <a:pt x="445" y="308"/>
                          <a:pt x="448" y="310"/>
                          <a:pt x="449" y="310"/>
                        </a:cubicBezTo>
                        <a:cubicBezTo>
                          <a:pt x="449" y="310"/>
                          <a:pt x="449" y="310"/>
                          <a:pt x="449" y="310"/>
                        </a:cubicBezTo>
                        <a:cubicBezTo>
                          <a:pt x="449" y="312"/>
                          <a:pt x="450" y="314"/>
                          <a:pt x="450" y="316"/>
                        </a:cubicBezTo>
                        <a:cubicBezTo>
                          <a:pt x="450" y="316"/>
                          <a:pt x="450" y="316"/>
                          <a:pt x="450" y="316"/>
                        </a:cubicBezTo>
                        <a:cubicBezTo>
                          <a:pt x="450" y="317"/>
                          <a:pt x="450" y="318"/>
                          <a:pt x="450" y="319"/>
                        </a:cubicBezTo>
                        <a:cubicBezTo>
                          <a:pt x="450" y="319"/>
                          <a:pt x="450" y="319"/>
                          <a:pt x="450" y="319"/>
                        </a:cubicBezTo>
                        <a:cubicBezTo>
                          <a:pt x="450" y="320"/>
                          <a:pt x="450" y="321"/>
                          <a:pt x="450" y="322"/>
                        </a:cubicBezTo>
                        <a:cubicBezTo>
                          <a:pt x="450" y="322"/>
                          <a:pt x="450" y="322"/>
                          <a:pt x="450" y="322"/>
                        </a:cubicBezTo>
                        <a:cubicBezTo>
                          <a:pt x="450" y="323"/>
                          <a:pt x="451" y="324"/>
                          <a:pt x="451" y="326"/>
                        </a:cubicBezTo>
                        <a:cubicBezTo>
                          <a:pt x="451" y="326"/>
                          <a:pt x="451" y="326"/>
                          <a:pt x="451" y="326"/>
                        </a:cubicBezTo>
                        <a:cubicBezTo>
                          <a:pt x="451" y="327"/>
                          <a:pt x="451" y="328"/>
                          <a:pt x="451" y="329"/>
                        </a:cubicBezTo>
                        <a:cubicBezTo>
                          <a:pt x="451" y="329"/>
                          <a:pt x="451" y="330"/>
                          <a:pt x="451" y="330"/>
                        </a:cubicBezTo>
                        <a:cubicBezTo>
                          <a:pt x="451" y="331"/>
                          <a:pt x="452" y="332"/>
                          <a:pt x="452" y="333"/>
                        </a:cubicBezTo>
                        <a:cubicBezTo>
                          <a:pt x="452" y="333"/>
                          <a:pt x="452" y="333"/>
                          <a:pt x="452" y="334"/>
                        </a:cubicBezTo>
                        <a:cubicBezTo>
                          <a:pt x="452" y="335"/>
                          <a:pt x="452" y="336"/>
                          <a:pt x="452" y="336"/>
                        </a:cubicBezTo>
                        <a:cubicBezTo>
                          <a:pt x="452" y="337"/>
                          <a:pt x="452" y="337"/>
                          <a:pt x="453" y="338"/>
                        </a:cubicBezTo>
                        <a:cubicBezTo>
                          <a:pt x="453" y="339"/>
                          <a:pt x="453" y="339"/>
                          <a:pt x="453" y="340"/>
                        </a:cubicBezTo>
                        <a:cubicBezTo>
                          <a:pt x="453" y="341"/>
                          <a:pt x="453" y="341"/>
                          <a:pt x="453" y="342"/>
                        </a:cubicBezTo>
                        <a:cubicBezTo>
                          <a:pt x="453" y="342"/>
                          <a:pt x="454" y="343"/>
                          <a:pt x="454" y="344"/>
                        </a:cubicBezTo>
                        <a:cubicBezTo>
                          <a:pt x="454" y="344"/>
                          <a:pt x="454" y="345"/>
                          <a:pt x="454" y="345"/>
                        </a:cubicBezTo>
                        <a:cubicBezTo>
                          <a:pt x="454" y="346"/>
                          <a:pt x="454" y="347"/>
                          <a:pt x="454" y="347"/>
                        </a:cubicBezTo>
                        <a:cubicBezTo>
                          <a:pt x="455" y="348"/>
                          <a:pt x="455" y="348"/>
                          <a:pt x="455" y="349"/>
                        </a:cubicBezTo>
                        <a:cubicBezTo>
                          <a:pt x="455" y="349"/>
                          <a:pt x="455" y="350"/>
                          <a:pt x="455" y="351"/>
                        </a:cubicBezTo>
                        <a:cubicBezTo>
                          <a:pt x="455" y="351"/>
                          <a:pt x="456" y="352"/>
                          <a:pt x="456" y="352"/>
                        </a:cubicBezTo>
                        <a:cubicBezTo>
                          <a:pt x="456" y="353"/>
                          <a:pt x="456" y="353"/>
                          <a:pt x="456" y="354"/>
                        </a:cubicBezTo>
                        <a:cubicBezTo>
                          <a:pt x="456" y="354"/>
                          <a:pt x="457" y="355"/>
                          <a:pt x="457" y="355"/>
                        </a:cubicBezTo>
                        <a:cubicBezTo>
                          <a:pt x="457" y="356"/>
                          <a:pt x="457" y="356"/>
                          <a:pt x="457" y="357"/>
                        </a:cubicBezTo>
                        <a:cubicBezTo>
                          <a:pt x="457" y="357"/>
                          <a:pt x="458" y="358"/>
                          <a:pt x="458" y="358"/>
                        </a:cubicBezTo>
                        <a:cubicBezTo>
                          <a:pt x="458" y="359"/>
                          <a:pt x="458" y="359"/>
                          <a:pt x="458" y="359"/>
                        </a:cubicBezTo>
                        <a:cubicBezTo>
                          <a:pt x="459" y="360"/>
                          <a:pt x="459" y="361"/>
                          <a:pt x="459" y="362"/>
                        </a:cubicBezTo>
                        <a:cubicBezTo>
                          <a:pt x="460" y="362"/>
                          <a:pt x="460" y="363"/>
                          <a:pt x="461" y="364"/>
                        </a:cubicBezTo>
                        <a:cubicBezTo>
                          <a:pt x="461" y="365"/>
                          <a:pt x="461" y="365"/>
                          <a:pt x="461" y="366"/>
                        </a:cubicBezTo>
                        <a:cubicBezTo>
                          <a:pt x="461" y="377"/>
                          <a:pt x="463" y="401"/>
                          <a:pt x="459" y="425"/>
                        </a:cubicBezTo>
                        <a:cubicBezTo>
                          <a:pt x="459" y="425"/>
                          <a:pt x="459" y="426"/>
                          <a:pt x="459" y="426"/>
                        </a:cubicBezTo>
                        <a:cubicBezTo>
                          <a:pt x="459" y="427"/>
                          <a:pt x="458" y="427"/>
                          <a:pt x="458" y="427"/>
                        </a:cubicBezTo>
                        <a:cubicBezTo>
                          <a:pt x="454" y="452"/>
                          <a:pt x="443" y="475"/>
                          <a:pt x="420" y="479"/>
                        </a:cubicBezTo>
                        <a:cubicBezTo>
                          <a:pt x="400" y="481"/>
                          <a:pt x="333" y="512"/>
                          <a:pt x="324" y="520"/>
                        </a:cubicBezTo>
                        <a:cubicBezTo>
                          <a:pt x="311" y="533"/>
                          <a:pt x="280" y="536"/>
                          <a:pt x="261" y="540"/>
                        </a:cubicBezTo>
                        <a:cubicBezTo>
                          <a:pt x="241" y="544"/>
                          <a:pt x="200" y="567"/>
                          <a:pt x="180" y="653"/>
                        </a:cubicBezTo>
                        <a:cubicBezTo>
                          <a:pt x="171" y="693"/>
                          <a:pt x="161" y="744"/>
                          <a:pt x="167" y="792"/>
                        </a:cubicBezTo>
                        <a:cubicBezTo>
                          <a:pt x="170" y="825"/>
                          <a:pt x="146" y="886"/>
                          <a:pt x="143" y="992"/>
                        </a:cubicBezTo>
                        <a:cubicBezTo>
                          <a:pt x="144" y="1031"/>
                          <a:pt x="140" y="1058"/>
                          <a:pt x="135" y="1075"/>
                        </a:cubicBezTo>
                        <a:cubicBezTo>
                          <a:pt x="113" y="1129"/>
                          <a:pt x="113" y="1277"/>
                          <a:pt x="112" y="1315"/>
                        </a:cubicBezTo>
                        <a:cubicBezTo>
                          <a:pt x="111" y="1337"/>
                          <a:pt x="111" y="1369"/>
                          <a:pt x="107" y="1386"/>
                        </a:cubicBezTo>
                        <a:cubicBezTo>
                          <a:pt x="103" y="1402"/>
                          <a:pt x="106" y="1416"/>
                          <a:pt x="101" y="1430"/>
                        </a:cubicBezTo>
                        <a:cubicBezTo>
                          <a:pt x="97" y="1444"/>
                          <a:pt x="99" y="1464"/>
                          <a:pt x="96" y="1469"/>
                        </a:cubicBezTo>
                        <a:cubicBezTo>
                          <a:pt x="88" y="1477"/>
                          <a:pt x="53" y="1528"/>
                          <a:pt x="44" y="1540"/>
                        </a:cubicBezTo>
                        <a:cubicBezTo>
                          <a:pt x="36" y="1551"/>
                          <a:pt x="26" y="1586"/>
                          <a:pt x="21" y="1592"/>
                        </a:cubicBezTo>
                        <a:cubicBezTo>
                          <a:pt x="16" y="1598"/>
                          <a:pt x="15" y="1614"/>
                          <a:pt x="9" y="1628"/>
                        </a:cubicBezTo>
                        <a:cubicBezTo>
                          <a:pt x="4" y="1641"/>
                          <a:pt x="0" y="1653"/>
                          <a:pt x="17" y="1652"/>
                        </a:cubicBezTo>
                        <a:cubicBezTo>
                          <a:pt x="31" y="1651"/>
                          <a:pt x="46" y="1627"/>
                          <a:pt x="49" y="1611"/>
                        </a:cubicBezTo>
                        <a:cubicBezTo>
                          <a:pt x="53" y="1609"/>
                          <a:pt x="61" y="1599"/>
                          <a:pt x="70" y="1589"/>
                        </a:cubicBezTo>
                        <a:cubicBezTo>
                          <a:pt x="68" y="1597"/>
                          <a:pt x="74" y="1606"/>
                          <a:pt x="81" y="1633"/>
                        </a:cubicBezTo>
                        <a:cubicBezTo>
                          <a:pt x="81" y="1642"/>
                          <a:pt x="89" y="1665"/>
                          <a:pt x="88" y="1675"/>
                        </a:cubicBezTo>
                        <a:cubicBezTo>
                          <a:pt x="87" y="1686"/>
                          <a:pt x="94" y="1714"/>
                          <a:pt x="97" y="1728"/>
                        </a:cubicBezTo>
                        <a:cubicBezTo>
                          <a:pt x="100" y="1742"/>
                          <a:pt x="113" y="1743"/>
                          <a:pt x="122" y="1739"/>
                        </a:cubicBezTo>
                        <a:cubicBezTo>
                          <a:pt x="122" y="1739"/>
                          <a:pt x="121" y="1751"/>
                          <a:pt x="134" y="1753"/>
                        </a:cubicBezTo>
                        <a:cubicBezTo>
                          <a:pt x="146" y="1755"/>
                          <a:pt x="148" y="1733"/>
                          <a:pt x="148" y="1733"/>
                        </a:cubicBezTo>
                        <a:cubicBezTo>
                          <a:pt x="148" y="1733"/>
                          <a:pt x="148" y="1741"/>
                          <a:pt x="157" y="1742"/>
                        </a:cubicBezTo>
                        <a:cubicBezTo>
                          <a:pt x="171" y="1742"/>
                          <a:pt x="173" y="1715"/>
                          <a:pt x="173" y="1715"/>
                        </a:cubicBezTo>
                        <a:cubicBezTo>
                          <a:pt x="173" y="1715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6"/>
                          <a:pt x="174" y="1717"/>
                          <a:pt x="174" y="1717"/>
                        </a:cubicBezTo>
                        <a:cubicBezTo>
                          <a:pt x="174" y="1716"/>
                          <a:pt x="174" y="1716"/>
                          <a:pt x="174" y="1716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7"/>
                          <a:pt x="174" y="1717"/>
                          <a:pt x="174" y="1717"/>
                        </a:cubicBezTo>
                        <a:cubicBezTo>
                          <a:pt x="174" y="1718"/>
                          <a:pt x="175" y="1718"/>
                          <a:pt x="175" y="1719"/>
                        </a:cubicBezTo>
                        <a:cubicBezTo>
                          <a:pt x="175" y="1719"/>
                          <a:pt x="176" y="1719"/>
                          <a:pt x="176" y="1719"/>
                        </a:cubicBezTo>
                        <a:cubicBezTo>
                          <a:pt x="176" y="1719"/>
                          <a:pt x="176" y="1719"/>
                          <a:pt x="176" y="1719"/>
                        </a:cubicBezTo>
                        <a:cubicBezTo>
                          <a:pt x="176" y="1720"/>
                          <a:pt x="177" y="1720"/>
                          <a:pt x="177" y="1720"/>
                        </a:cubicBezTo>
                        <a:cubicBezTo>
                          <a:pt x="177" y="1720"/>
                          <a:pt x="177" y="1720"/>
                          <a:pt x="177" y="1720"/>
                        </a:cubicBezTo>
                        <a:cubicBezTo>
                          <a:pt x="178" y="1720"/>
                          <a:pt x="178" y="1720"/>
                          <a:pt x="179" y="1720"/>
                        </a:cubicBezTo>
                        <a:cubicBezTo>
                          <a:pt x="179" y="1720"/>
                          <a:pt x="179" y="1720"/>
                          <a:pt x="179" y="1720"/>
                        </a:cubicBezTo>
                        <a:cubicBezTo>
                          <a:pt x="180" y="1720"/>
                          <a:pt x="180" y="1720"/>
                          <a:pt x="181" y="1720"/>
                        </a:cubicBezTo>
                        <a:cubicBezTo>
                          <a:pt x="188" y="1720"/>
                          <a:pt x="194" y="1691"/>
                          <a:pt x="197" y="1679"/>
                        </a:cubicBezTo>
                        <a:cubicBezTo>
                          <a:pt x="200" y="1667"/>
                          <a:pt x="205" y="1657"/>
                          <a:pt x="206" y="1647"/>
                        </a:cubicBezTo>
                        <a:cubicBezTo>
                          <a:pt x="207" y="1638"/>
                          <a:pt x="208" y="1632"/>
                          <a:pt x="216" y="1589"/>
                        </a:cubicBezTo>
                        <a:cubicBezTo>
                          <a:pt x="224" y="1546"/>
                          <a:pt x="199" y="1500"/>
                          <a:pt x="202" y="1486"/>
                        </a:cubicBezTo>
                        <a:cubicBezTo>
                          <a:pt x="206" y="1471"/>
                          <a:pt x="193" y="1449"/>
                          <a:pt x="195" y="1445"/>
                        </a:cubicBezTo>
                        <a:cubicBezTo>
                          <a:pt x="197" y="1441"/>
                          <a:pt x="201" y="1425"/>
                          <a:pt x="204" y="1409"/>
                        </a:cubicBezTo>
                        <a:cubicBezTo>
                          <a:pt x="206" y="1393"/>
                          <a:pt x="264" y="1251"/>
                          <a:pt x="270" y="1219"/>
                        </a:cubicBezTo>
                        <a:cubicBezTo>
                          <a:pt x="281" y="1159"/>
                          <a:pt x="281" y="1132"/>
                          <a:pt x="274" y="1090"/>
                        </a:cubicBezTo>
                        <a:cubicBezTo>
                          <a:pt x="275" y="1059"/>
                          <a:pt x="288" y="975"/>
                          <a:pt x="290" y="960"/>
                        </a:cubicBezTo>
                        <a:cubicBezTo>
                          <a:pt x="291" y="957"/>
                          <a:pt x="291" y="942"/>
                          <a:pt x="293" y="932"/>
                        </a:cubicBezTo>
                        <a:cubicBezTo>
                          <a:pt x="294" y="926"/>
                          <a:pt x="295" y="915"/>
                          <a:pt x="295" y="902"/>
                        </a:cubicBezTo>
                        <a:cubicBezTo>
                          <a:pt x="296" y="904"/>
                          <a:pt x="296" y="904"/>
                          <a:pt x="296" y="904"/>
                        </a:cubicBezTo>
                        <a:cubicBezTo>
                          <a:pt x="296" y="918"/>
                          <a:pt x="300" y="942"/>
                          <a:pt x="302" y="980"/>
                        </a:cubicBezTo>
                        <a:cubicBezTo>
                          <a:pt x="301" y="1011"/>
                          <a:pt x="316" y="1068"/>
                          <a:pt x="318" y="1098"/>
                        </a:cubicBezTo>
                        <a:cubicBezTo>
                          <a:pt x="314" y="1107"/>
                          <a:pt x="329" y="1264"/>
                          <a:pt x="329" y="1264"/>
                        </a:cubicBezTo>
                        <a:cubicBezTo>
                          <a:pt x="328" y="1265"/>
                          <a:pt x="328" y="1265"/>
                          <a:pt x="328" y="1265"/>
                        </a:cubicBezTo>
                        <a:cubicBezTo>
                          <a:pt x="328" y="1265"/>
                          <a:pt x="328" y="1265"/>
                          <a:pt x="328" y="1266"/>
                        </a:cubicBezTo>
                        <a:cubicBezTo>
                          <a:pt x="328" y="1266"/>
                          <a:pt x="328" y="1266"/>
                          <a:pt x="328" y="1266"/>
                        </a:cubicBezTo>
                        <a:cubicBezTo>
                          <a:pt x="326" y="1272"/>
                          <a:pt x="321" y="1288"/>
                          <a:pt x="317" y="1309"/>
                        </a:cubicBezTo>
                        <a:cubicBezTo>
                          <a:pt x="317" y="1309"/>
                          <a:pt x="317" y="1309"/>
                          <a:pt x="316" y="1310"/>
                        </a:cubicBezTo>
                        <a:cubicBezTo>
                          <a:pt x="316" y="1311"/>
                          <a:pt x="316" y="1313"/>
                          <a:pt x="315" y="1314"/>
                        </a:cubicBezTo>
                        <a:cubicBezTo>
                          <a:pt x="315" y="1315"/>
                          <a:pt x="315" y="1315"/>
                          <a:pt x="315" y="1316"/>
                        </a:cubicBezTo>
                        <a:cubicBezTo>
                          <a:pt x="315" y="1317"/>
                          <a:pt x="314" y="1319"/>
                          <a:pt x="314" y="1320"/>
                        </a:cubicBezTo>
                        <a:cubicBezTo>
                          <a:pt x="314" y="1321"/>
                          <a:pt x="314" y="1321"/>
                          <a:pt x="314" y="1322"/>
                        </a:cubicBezTo>
                        <a:cubicBezTo>
                          <a:pt x="313" y="1323"/>
                          <a:pt x="313" y="1325"/>
                          <a:pt x="313" y="1326"/>
                        </a:cubicBezTo>
                        <a:cubicBezTo>
                          <a:pt x="313" y="1327"/>
                          <a:pt x="312" y="1328"/>
                          <a:pt x="312" y="1328"/>
                        </a:cubicBezTo>
                        <a:cubicBezTo>
                          <a:pt x="312" y="1330"/>
                          <a:pt x="312" y="1331"/>
                          <a:pt x="311" y="1332"/>
                        </a:cubicBezTo>
                        <a:cubicBezTo>
                          <a:pt x="311" y="1333"/>
                          <a:pt x="311" y="1334"/>
                          <a:pt x="311" y="1335"/>
                        </a:cubicBezTo>
                        <a:cubicBezTo>
                          <a:pt x="311" y="1336"/>
                          <a:pt x="310" y="1337"/>
                          <a:pt x="310" y="1339"/>
                        </a:cubicBezTo>
                        <a:cubicBezTo>
                          <a:pt x="310" y="1340"/>
                          <a:pt x="310" y="1341"/>
                          <a:pt x="310" y="1341"/>
                        </a:cubicBezTo>
                        <a:cubicBezTo>
                          <a:pt x="309" y="1343"/>
                          <a:pt x="309" y="1344"/>
                          <a:pt x="309" y="1345"/>
                        </a:cubicBezTo>
                        <a:cubicBezTo>
                          <a:pt x="309" y="1346"/>
                          <a:pt x="308" y="1347"/>
                          <a:pt x="308" y="1348"/>
                        </a:cubicBezTo>
                        <a:cubicBezTo>
                          <a:pt x="308" y="1349"/>
                          <a:pt x="308" y="1350"/>
                          <a:pt x="307" y="1352"/>
                        </a:cubicBezTo>
                        <a:cubicBezTo>
                          <a:pt x="307" y="1353"/>
                          <a:pt x="307" y="1354"/>
                          <a:pt x="307" y="1355"/>
                        </a:cubicBezTo>
                        <a:cubicBezTo>
                          <a:pt x="307" y="1356"/>
                          <a:pt x="306" y="1357"/>
                          <a:pt x="306" y="1358"/>
                        </a:cubicBezTo>
                        <a:cubicBezTo>
                          <a:pt x="306" y="1359"/>
                          <a:pt x="306" y="1360"/>
                          <a:pt x="306" y="1361"/>
                        </a:cubicBezTo>
                        <a:cubicBezTo>
                          <a:pt x="305" y="1363"/>
                          <a:pt x="305" y="1364"/>
                          <a:pt x="305" y="1365"/>
                        </a:cubicBezTo>
                        <a:cubicBezTo>
                          <a:pt x="305" y="1366"/>
                          <a:pt x="304" y="1367"/>
                          <a:pt x="304" y="1368"/>
                        </a:cubicBezTo>
                        <a:cubicBezTo>
                          <a:pt x="304" y="1369"/>
                          <a:pt x="304" y="1370"/>
                          <a:pt x="304" y="1371"/>
                        </a:cubicBezTo>
                        <a:cubicBezTo>
                          <a:pt x="303" y="1372"/>
                          <a:pt x="303" y="1373"/>
                          <a:pt x="303" y="1375"/>
                        </a:cubicBezTo>
                        <a:cubicBezTo>
                          <a:pt x="303" y="1376"/>
                          <a:pt x="303" y="1377"/>
                          <a:pt x="303" y="1378"/>
                        </a:cubicBezTo>
                        <a:cubicBezTo>
                          <a:pt x="302" y="1379"/>
                          <a:pt x="302" y="1380"/>
                          <a:pt x="302" y="1381"/>
                        </a:cubicBezTo>
                        <a:cubicBezTo>
                          <a:pt x="302" y="1382"/>
                          <a:pt x="302" y="1383"/>
                          <a:pt x="301" y="1384"/>
                        </a:cubicBezTo>
                        <a:cubicBezTo>
                          <a:pt x="301" y="1385"/>
                          <a:pt x="301" y="1386"/>
                          <a:pt x="301" y="1387"/>
                        </a:cubicBezTo>
                        <a:cubicBezTo>
                          <a:pt x="301" y="1388"/>
                          <a:pt x="301" y="1389"/>
                          <a:pt x="300" y="1390"/>
                        </a:cubicBezTo>
                        <a:cubicBezTo>
                          <a:pt x="300" y="1391"/>
                          <a:pt x="300" y="1392"/>
                          <a:pt x="300" y="1393"/>
                        </a:cubicBezTo>
                        <a:cubicBezTo>
                          <a:pt x="300" y="1394"/>
                          <a:pt x="300" y="1395"/>
                          <a:pt x="299" y="1396"/>
                        </a:cubicBezTo>
                        <a:cubicBezTo>
                          <a:pt x="299" y="1397"/>
                          <a:pt x="299" y="1398"/>
                          <a:pt x="299" y="1399"/>
                        </a:cubicBezTo>
                        <a:cubicBezTo>
                          <a:pt x="299" y="1400"/>
                          <a:pt x="299" y="1401"/>
                          <a:pt x="299" y="1401"/>
                        </a:cubicBezTo>
                        <a:cubicBezTo>
                          <a:pt x="298" y="1403"/>
                          <a:pt x="298" y="1404"/>
                          <a:pt x="298" y="1405"/>
                        </a:cubicBezTo>
                        <a:cubicBezTo>
                          <a:pt x="298" y="1405"/>
                          <a:pt x="298" y="1406"/>
                          <a:pt x="298" y="1407"/>
                        </a:cubicBezTo>
                        <a:cubicBezTo>
                          <a:pt x="298" y="1408"/>
                          <a:pt x="298" y="1409"/>
                          <a:pt x="297" y="1410"/>
                        </a:cubicBezTo>
                        <a:cubicBezTo>
                          <a:pt x="297" y="1411"/>
                          <a:pt x="297" y="1411"/>
                          <a:pt x="297" y="1412"/>
                        </a:cubicBezTo>
                        <a:cubicBezTo>
                          <a:pt x="297" y="1413"/>
                          <a:pt x="297" y="1414"/>
                          <a:pt x="297" y="1415"/>
                        </a:cubicBezTo>
                        <a:cubicBezTo>
                          <a:pt x="297" y="1415"/>
                          <a:pt x="297" y="1416"/>
                          <a:pt x="297" y="1417"/>
                        </a:cubicBezTo>
                        <a:cubicBezTo>
                          <a:pt x="296" y="1418"/>
                          <a:pt x="296" y="1419"/>
                          <a:pt x="296" y="1419"/>
                        </a:cubicBezTo>
                        <a:cubicBezTo>
                          <a:pt x="296" y="1420"/>
                          <a:pt x="296" y="1421"/>
                          <a:pt x="296" y="1421"/>
                        </a:cubicBezTo>
                        <a:cubicBezTo>
                          <a:pt x="296" y="1422"/>
                          <a:pt x="296" y="1423"/>
                          <a:pt x="296" y="1424"/>
                        </a:cubicBezTo>
                        <a:cubicBezTo>
                          <a:pt x="296" y="1424"/>
                          <a:pt x="296" y="1425"/>
                          <a:pt x="296" y="1425"/>
                        </a:cubicBezTo>
                        <a:cubicBezTo>
                          <a:pt x="296" y="1427"/>
                          <a:pt x="296" y="1428"/>
                          <a:pt x="296" y="1429"/>
                        </a:cubicBezTo>
                        <a:cubicBezTo>
                          <a:pt x="293" y="1447"/>
                          <a:pt x="300" y="1472"/>
                          <a:pt x="298" y="1512"/>
                        </a:cubicBezTo>
                        <a:cubicBezTo>
                          <a:pt x="295" y="1562"/>
                          <a:pt x="251" y="1762"/>
                          <a:pt x="333" y="2014"/>
                        </a:cubicBezTo>
                        <a:cubicBezTo>
                          <a:pt x="338" y="2029"/>
                          <a:pt x="338" y="2079"/>
                          <a:pt x="344" y="2107"/>
                        </a:cubicBezTo>
                        <a:cubicBezTo>
                          <a:pt x="345" y="2114"/>
                          <a:pt x="359" y="2145"/>
                          <a:pt x="360" y="2189"/>
                        </a:cubicBezTo>
                        <a:cubicBezTo>
                          <a:pt x="361" y="2259"/>
                          <a:pt x="354" y="2349"/>
                          <a:pt x="356" y="2399"/>
                        </a:cubicBezTo>
                        <a:cubicBezTo>
                          <a:pt x="359" y="2481"/>
                          <a:pt x="393" y="2556"/>
                          <a:pt x="406" y="2609"/>
                        </a:cubicBezTo>
                        <a:cubicBezTo>
                          <a:pt x="420" y="2661"/>
                          <a:pt x="425" y="2703"/>
                          <a:pt x="422" y="2713"/>
                        </a:cubicBezTo>
                        <a:cubicBezTo>
                          <a:pt x="420" y="2722"/>
                          <a:pt x="418" y="2740"/>
                          <a:pt x="425" y="2755"/>
                        </a:cubicBezTo>
                        <a:cubicBezTo>
                          <a:pt x="426" y="2756"/>
                          <a:pt x="402" y="2808"/>
                          <a:pt x="389" y="2817"/>
                        </a:cubicBezTo>
                        <a:cubicBezTo>
                          <a:pt x="377" y="2827"/>
                          <a:pt x="373" y="2835"/>
                          <a:pt x="364" y="2840"/>
                        </a:cubicBezTo>
                        <a:cubicBezTo>
                          <a:pt x="354" y="2845"/>
                          <a:pt x="349" y="2850"/>
                          <a:pt x="345" y="2861"/>
                        </a:cubicBezTo>
                        <a:cubicBezTo>
                          <a:pt x="342" y="2869"/>
                          <a:pt x="333" y="2881"/>
                          <a:pt x="340" y="2887"/>
                        </a:cubicBezTo>
                        <a:cubicBezTo>
                          <a:pt x="341" y="2888"/>
                          <a:pt x="342" y="2888"/>
                          <a:pt x="343" y="2889"/>
                        </a:cubicBezTo>
                        <a:cubicBezTo>
                          <a:pt x="344" y="2889"/>
                          <a:pt x="344" y="2889"/>
                          <a:pt x="344" y="2889"/>
                        </a:cubicBezTo>
                        <a:cubicBezTo>
                          <a:pt x="343" y="2892"/>
                          <a:pt x="343" y="2894"/>
                          <a:pt x="344" y="2896"/>
                        </a:cubicBezTo>
                        <a:cubicBezTo>
                          <a:pt x="348" y="2903"/>
                          <a:pt x="355" y="2905"/>
                          <a:pt x="364" y="2904"/>
                        </a:cubicBezTo>
                        <a:cubicBezTo>
                          <a:pt x="365" y="2902"/>
                          <a:pt x="365" y="2902"/>
                          <a:pt x="365" y="2902"/>
                        </a:cubicBezTo>
                        <a:cubicBezTo>
                          <a:pt x="366" y="2905"/>
                          <a:pt x="366" y="2908"/>
                          <a:pt x="368" y="2910"/>
                        </a:cubicBezTo>
                        <a:cubicBezTo>
                          <a:pt x="374" y="2919"/>
                          <a:pt x="394" y="2923"/>
                          <a:pt x="402" y="2915"/>
                        </a:cubicBezTo>
                        <a:cubicBezTo>
                          <a:pt x="403" y="2916"/>
                          <a:pt x="404" y="2916"/>
                          <a:pt x="406" y="2917"/>
                        </a:cubicBezTo>
                        <a:cubicBezTo>
                          <a:pt x="407" y="2917"/>
                          <a:pt x="408" y="2917"/>
                          <a:pt x="409" y="2918"/>
                        </a:cubicBezTo>
                        <a:cubicBezTo>
                          <a:pt x="410" y="2918"/>
                          <a:pt x="410" y="2918"/>
                          <a:pt x="411" y="2918"/>
                        </a:cubicBezTo>
                        <a:cubicBezTo>
                          <a:pt x="413" y="2919"/>
                          <a:pt x="414" y="2919"/>
                          <a:pt x="416" y="2919"/>
                        </a:cubicBezTo>
                        <a:cubicBezTo>
                          <a:pt x="416" y="2919"/>
                          <a:pt x="416" y="2919"/>
                          <a:pt x="416" y="2919"/>
                        </a:cubicBezTo>
                        <a:cubicBezTo>
                          <a:pt x="425" y="2920"/>
                          <a:pt x="435" y="2918"/>
                          <a:pt x="440" y="2913"/>
                        </a:cubicBezTo>
                        <a:cubicBezTo>
                          <a:pt x="440" y="2912"/>
                          <a:pt x="440" y="2912"/>
                          <a:pt x="440" y="2912"/>
                        </a:cubicBezTo>
                        <a:cubicBezTo>
                          <a:pt x="440" y="2913"/>
                          <a:pt x="441" y="2913"/>
                          <a:pt x="441" y="2914"/>
                        </a:cubicBezTo>
                        <a:cubicBezTo>
                          <a:pt x="441" y="2913"/>
                          <a:pt x="441" y="2913"/>
                          <a:pt x="441" y="2913"/>
                        </a:cubicBezTo>
                        <a:cubicBezTo>
                          <a:pt x="446" y="2925"/>
                          <a:pt x="462" y="2926"/>
                          <a:pt x="475" y="2924"/>
                        </a:cubicBezTo>
                        <a:cubicBezTo>
                          <a:pt x="475" y="2924"/>
                          <a:pt x="475" y="2924"/>
                          <a:pt x="475" y="2924"/>
                        </a:cubicBezTo>
                        <a:cubicBezTo>
                          <a:pt x="476" y="2924"/>
                          <a:pt x="477" y="2924"/>
                          <a:pt x="478" y="2924"/>
                        </a:cubicBezTo>
                        <a:cubicBezTo>
                          <a:pt x="478" y="2924"/>
                          <a:pt x="479" y="2923"/>
                          <a:pt x="479" y="2923"/>
                        </a:cubicBezTo>
                        <a:cubicBezTo>
                          <a:pt x="480" y="2923"/>
                          <a:pt x="480" y="2923"/>
                          <a:pt x="481" y="2923"/>
                        </a:cubicBezTo>
                        <a:cubicBezTo>
                          <a:pt x="482" y="2923"/>
                          <a:pt x="482" y="2923"/>
                          <a:pt x="483" y="2923"/>
                        </a:cubicBezTo>
                        <a:cubicBezTo>
                          <a:pt x="485" y="2922"/>
                          <a:pt x="486" y="2922"/>
                          <a:pt x="488" y="2922"/>
                        </a:cubicBezTo>
                        <a:cubicBezTo>
                          <a:pt x="488" y="2921"/>
                          <a:pt x="489" y="2921"/>
                          <a:pt x="489" y="2921"/>
                        </a:cubicBezTo>
                        <a:cubicBezTo>
                          <a:pt x="490" y="2921"/>
                          <a:pt x="491" y="2920"/>
                          <a:pt x="492" y="2920"/>
                        </a:cubicBezTo>
                        <a:cubicBezTo>
                          <a:pt x="492" y="2920"/>
                          <a:pt x="493" y="2919"/>
                          <a:pt x="493" y="2919"/>
                        </a:cubicBezTo>
                        <a:cubicBezTo>
                          <a:pt x="494" y="2919"/>
                          <a:pt x="495" y="2918"/>
                          <a:pt x="496" y="2918"/>
                        </a:cubicBezTo>
                        <a:cubicBezTo>
                          <a:pt x="496" y="2918"/>
                          <a:pt x="496" y="2917"/>
                          <a:pt x="497" y="2917"/>
                        </a:cubicBezTo>
                        <a:cubicBezTo>
                          <a:pt x="498" y="2917"/>
                          <a:pt x="498" y="2916"/>
                          <a:pt x="499" y="2916"/>
                        </a:cubicBezTo>
                        <a:cubicBezTo>
                          <a:pt x="499" y="2915"/>
                          <a:pt x="500" y="2915"/>
                          <a:pt x="500" y="2915"/>
                        </a:cubicBezTo>
                        <a:cubicBezTo>
                          <a:pt x="501" y="2914"/>
                          <a:pt x="501" y="2914"/>
                          <a:pt x="502" y="2913"/>
                        </a:cubicBezTo>
                        <a:cubicBezTo>
                          <a:pt x="502" y="2913"/>
                          <a:pt x="503" y="2913"/>
                          <a:pt x="503" y="2913"/>
                        </a:cubicBezTo>
                        <a:cubicBezTo>
                          <a:pt x="505" y="2911"/>
                          <a:pt x="506" y="2909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8" y="2908"/>
                          <a:pt x="508" y="2908"/>
                          <a:pt x="508" y="2908"/>
                        </a:cubicBezTo>
                        <a:cubicBezTo>
                          <a:pt x="509" y="2907"/>
                          <a:pt x="510" y="2906"/>
                          <a:pt x="511" y="2905"/>
                        </a:cubicBezTo>
                        <a:cubicBezTo>
                          <a:pt x="519" y="2899"/>
                          <a:pt x="525" y="2894"/>
                          <a:pt x="523" y="2879"/>
                        </a:cubicBezTo>
                        <a:cubicBezTo>
                          <a:pt x="520" y="2864"/>
                          <a:pt x="522" y="2864"/>
                          <a:pt x="524" y="2846"/>
                        </a:cubicBezTo>
                        <a:cubicBezTo>
                          <a:pt x="525" y="2835"/>
                          <a:pt x="534" y="2832"/>
                          <a:pt x="536" y="2815"/>
                        </a:cubicBezTo>
                        <a:cubicBezTo>
                          <a:pt x="537" y="2801"/>
                          <a:pt x="526" y="2741"/>
                          <a:pt x="527" y="2733"/>
                        </a:cubicBezTo>
                        <a:cubicBezTo>
                          <a:pt x="530" y="2715"/>
                          <a:pt x="517" y="2700"/>
                          <a:pt x="513" y="2669"/>
                        </a:cubicBezTo>
                        <a:cubicBezTo>
                          <a:pt x="508" y="2639"/>
                          <a:pt x="520" y="2535"/>
                          <a:pt x="520" y="2516"/>
                        </a:cubicBezTo>
                        <a:cubicBezTo>
                          <a:pt x="520" y="2480"/>
                          <a:pt x="539" y="2421"/>
                          <a:pt x="534" y="2348"/>
                        </a:cubicBezTo>
                        <a:cubicBezTo>
                          <a:pt x="531" y="2306"/>
                          <a:pt x="510" y="2177"/>
                          <a:pt x="510" y="2148"/>
                        </a:cubicBezTo>
                        <a:cubicBezTo>
                          <a:pt x="510" y="2143"/>
                          <a:pt x="509" y="2110"/>
                          <a:pt x="511" y="2105"/>
                        </a:cubicBezTo>
                        <a:cubicBezTo>
                          <a:pt x="517" y="2085"/>
                          <a:pt x="544" y="1849"/>
                          <a:pt x="544" y="1847"/>
                        </a:cubicBezTo>
                        <a:cubicBezTo>
                          <a:pt x="547" y="1823"/>
                          <a:pt x="555" y="1690"/>
                          <a:pt x="558" y="1646"/>
                        </a:cubicBezTo>
                        <a:cubicBezTo>
                          <a:pt x="559" y="1646"/>
                          <a:pt x="561" y="1646"/>
                          <a:pt x="562" y="1646"/>
                        </a:cubicBezTo>
                        <a:cubicBezTo>
                          <a:pt x="565" y="1689"/>
                          <a:pt x="573" y="1823"/>
                          <a:pt x="576" y="1847"/>
                        </a:cubicBezTo>
                        <a:cubicBezTo>
                          <a:pt x="576" y="1849"/>
                          <a:pt x="603" y="2085"/>
                          <a:pt x="609" y="2105"/>
                        </a:cubicBezTo>
                        <a:cubicBezTo>
                          <a:pt x="611" y="2110"/>
                          <a:pt x="610" y="2143"/>
                          <a:pt x="610" y="2148"/>
                        </a:cubicBezTo>
                        <a:cubicBezTo>
                          <a:pt x="610" y="2177"/>
                          <a:pt x="589" y="2306"/>
                          <a:pt x="586" y="2348"/>
                        </a:cubicBezTo>
                        <a:cubicBezTo>
                          <a:pt x="581" y="2421"/>
                          <a:pt x="600" y="2480"/>
                          <a:pt x="600" y="2516"/>
                        </a:cubicBezTo>
                        <a:cubicBezTo>
                          <a:pt x="600" y="2535"/>
                          <a:pt x="612" y="2639"/>
                          <a:pt x="607" y="2669"/>
                        </a:cubicBezTo>
                        <a:cubicBezTo>
                          <a:pt x="603" y="2700"/>
                          <a:pt x="590" y="2715"/>
                          <a:pt x="593" y="2733"/>
                        </a:cubicBezTo>
                        <a:cubicBezTo>
                          <a:pt x="594" y="2741"/>
                          <a:pt x="583" y="2801"/>
                          <a:pt x="584" y="2815"/>
                        </a:cubicBezTo>
                        <a:cubicBezTo>
                          <a:pt x="586" y="2832"/>
                          <a:pt x="595" y="2835"/>
                          <a:pt x="596" y="2846"/>
                        </a:cubicBezTo>
                        <a:cubicBezTo>
                          <a:pt x="598" y="2864"/>
                          <a:pt x="600" y="2864"/>
                          <a:pt x="597" y="2879"/>
                        </a:cubicBezTo>
                        <a:cubicBezTo>
                          <a:pt x="595" y="2894"/>
                          <a:pt x="601" y="2899"/>
                          <a:pt x="609" y="2905"/>
                        </a:cubicBezTo>
                        <a:cubicBezTo>
                          <a:pt x="610" y="2906"/>
                          <a:pt x="611" y="2907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2" y="2908"/>
                          <a:pt x="612" y="2908"/>
                          <a:pt x="612" y="2908"/>
                        </a:cubicBezTo>
                        <a:cubicBezTo>
                          <a:pt x="614" y="2909"/>
                          <a:pt x="615" y="2911"/>
                          <a:pt x="617" y="2913"/>
                        </a:cubicBezTo>
                        <a:cubicBezTo>
                          <a:pt x="617" y="2913"/>
                          <a:pt x="618" y="2913"/>
                          <a:pt x="618" y="2913"/>
                        </a:cubicBezTo>
                        <a:cubicBezTo>
                          <a:pt x="619" y="2914"/>
                          <a:pt x="619" y="2914"/>
                          <a:pt x="620" y="2915"/>
                        </a:cubicBezTo>
                        <a:cubicBezTo>
                          <a:pt x="620" y="2915"/>
                          <a:pt x="621" y="2915"/>
                          <a:pt x="621" y="2916"/>
                        </a:cubicBezTo>
                        <a:cubicBezTo>
                          <a:pt x="622" y="2916"/>
                          <a:pt x="622" y="2917"/>
                          <a:pt x="623" y="2917"/>
                        </a:cubicBezTo>
                        <a:cubicBezTo>
                          <a:pt x="624" y="2917"/>
                          <a:pt x="624" y="2918"/>
                          <a:pt x="624" y="2918"/>
                        </a:cubicBezTo>
                        <a:cubicBezTo>
                          <a:pt x="625" y="2918"/>
                          <a:pt x="626" y="2919"/>
                          <a:pt x="627" y="2919"/>
                        </a:cubicBezTo>
                        <a:cubicBezTo>
                          <a:pt x="627" y="2919"/>
                          <a:pt x="628" y="2920"/>
                          <a:pt x="628" y="2920"/>
                        </a:cubicBezTo>
                        <a:cubicBezTo>
                          <a:pt x="629" y="2920"/>
                          <a:pt x="630" y="2921"/>
                          <a:pt x="631" y="2921"/>
                        </a:cubicBezTo>
                        <a:cubicBezTo>
                          <a:pt x="631" y="2921"/>
                          <a:pt x="632" y="2921"/>
                          <a:pt x="632" y="2922"/>
                        </a:cubicBezTo>
                        <a:cubicBezTo>
                          <a:pt x="634" y="2922"/>
                          <a:pt x="635" y="2922"/>
                          <a:pt x="637" y="2923"/>
                        </a:cubicBezTo>
                        <a:cubicBezTo>
                          <a:pt x="638" y="2923"/>
                          <a:pt x="639" y="2923"/>
                          <a:pt x="639" y="2923"/>
                        </a:cubicBezTo>
                        <a:cubicBezTo>
                          <a:pt x="640" y="2923"/>
                          <a:pt x="640" y="2923"/>
                          <a:pt x="641" y="2923"/>
                        </a:cubicBezTo>
                        <a:cubicBezTo>
                          <a:pt x="641" y="2923"/>
                          <a:pt x="642" y="2924"/>
                          <a:pt x="642" y="2924"/>
                        </a:cubicBezTo>
                        <a:cubicBezTo>
                          <a:pt x="643" y="2924"/>
                          <a:pt x="644" y="2924"/>
                          <a:pt x="644" y="2924"/>
                        </a:cubicBezTo>
                        <a:cubicBezTo>
                          <a:pt x="645" y="2924"/>
                          <a:pt x="645" y="2924"/>
                          <a:pt x="645" y="2924"/>
                        </a:cubicBezTo>
                        <a:cubicBezTo>
                          <a:pt x="646" y="2924"/>
                          <a:pt x="647" y="2924"/>
                          <a:pt x="648" y="2924"/>
                        </a:cubicBezTo>
                        <a:cubicBezTo>
                          <a:pt x="648" y="2924"/>
                          <a:pt x="648" y="2924"/>
                          <a:pt x="648" y="2924"/>
                        </a:cubicBezTo>
                        <a:cubicBezTo>
                          <a:pt x="660" y="2925"/>
                          <a:pt x="674" y="292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4"/>
                          <a:pt x="679" y="2914"/>
                          <a:pt x="679" y="2914"/>
                        </a:cubicBezTo>
                        <a:cubicBezTo>
                          <a:pt x="679" y="2913"/>
                          <a:pt x="679" y="2913"/>
                          <a:pt x="680" y="2912"/>
                        </a:cubicBezTo>
                        <a:cubicBezTo>
                          <a:pt x="680" y="2912"/>
                          <a:pt x="680" y="2912"/>
                          <a:pt x="680" y="2912"/>
                        </a:cubicBezTo>
                        <a:cubicBezTo>
                          <a:pt x="685" y="2918"/>
                          <a:pt x="695" y="2920"/>
                          <a:pt x="704" y="2919"/>
                        </a:cubicBezTo>
                        <a:cubicBezTo>
                          <a:pt x="704" y="2919"/>
                          <a:pt x="704" y="2919"/>
                          <a:pt x="704" y="2919"/>
                        </a:cubicBezTo>
                        <a:cubicBezTo>
                          <a:pt x="706" y="2919"/>
                          <a:pt x="707" y="2919"/>
                          <a:pt x="709" y="2918"/>
                        </a:cubicBezTo>
                        <a:cubicBezTo>
                          <a:pt x="710" y="2918"/>
                          <a:pt x="710" y="2918"/>
                          <a:pt x="711" y="2918"/>
                        </a:cubicBezTo>
                        <a:cubicBezTo>
                          <a:pt x="712" y="2917"/>
                          <a:pt x="713" y="2917"/>
                          <a:pt x="714" y="2917"/>
                        </a:cubicBezTo>
                        <a:cubicBezTo>
                          <a:pt x="716" y="2916"/>
                          <a:pt x="717" y="2916"/>
                          <a:pt x="718" y="2915"/>
                        </a:cubicBezTo>
                        <a:cubicBezTo>
                          <a:pt x="726" y="2923"/>
                          <a:pt x="746" y="2919"/>
                          <a:pt x="752" y="2910"/>
                        </a:cubicBezTo>
                        <a:cubicBezTo>
                          <a:pt x="754" y="2908"/>
                          <a:pt x="754" y="2905"/>
                          <a:pt x="755" y="2903"/>
                        </a:cubicBezTo>
                        <a:cubicBezTo>
                          <a:pt x="756" y="2904"/>
                          <a:pt x="756" y="2904"/>
                          <a:pt x="756" y="2904"/>
                        </a:cubicBezTo>
                        <a:cubicBezTo>
                          <a:pt x="765" y="2905"/>
                          <a:pt x="775" y="2902"/>
                          <a:pt x="776" y="2896"/>
                        </a:cubicBezTo>
                        <a:cubicBezTo>
                          <a:pt x="777" y="2894"/>
                          <a:pt x="777" y="2892"/>
                          <a:pt x="777" y="2889"/>
                        </a:cubicBezTo>
                        <a:cubicBezTo>
                          <a:pt x="777" y="2889"/>
                          <a:pt x="777" y="2889"/>
                          <a:pt x="777" y="2889"/>
                        </a:cubicBezTo>
                        <a:cubicBezTo>
                          <a:pt x="778" y="2888"/>
                          <a:pt x="779" y="2888"/>
                          <a:pt x="780" y="2887"/>
                        </a:cubicBezTo>
                        <a:cubicBezTo>
                          <a:pt x="787" y="2881"/>
                          <a:pt x="778" y="2869"/>
                          <a:pt x="775" y="2861"/>
                        </a:cubicBezTo>
                        <a:cubicBezTo>
                          <a:pt x="771" y="2850"/>
                          <a:pt x="766" y="2845"/>
                          <a:pt x="756" y="2840"/>
                        </a:cubicBezTo>
                        <a:cubicBezTo>
                          <a:pt x="747" y="2835"/>
                          <a:pt x="743" y="2827"/>
                          <a:pt x="731" y="2817"/>
                        </a:cubicBezTo>
                        <a:cubicBezTo>
                          <a:pt x="718" y="2808"/>
                          <a:pt x="694" y="2756"/>
                          <a:pt x="695" y="2755"/>
                        </a:cubicBezTo>
                        <a:cubicBezTo>
                          <a:pt x="702" y="2740"/>
                          <a:pt x="700" y="2722"/>
                          <a:pt x="698" y="2713"/>
                        </a:cubicBezTo>
                        <a:cubicBezTo>
                          <a:pt x="695" y="2703"/>
                          <a:pt x="700" y="2661"/>
                          <a:pt x="714" y="2609"/>
                        </a:cubicBezTo>
                        <a:cubicBezTo>
                          <a:pt x="727" y="2556"/>
                          <a:pt x="761" y="2481"/>
                          <a:pt x="764" y="2399"/>
                        </a:cubicBezTo>
                        <a:cubicBezTo>
                          <a:pt x="766" y="2349"/>
                          <a:pt x="759" y="2259"/>
                          <a:pt x="760" y="2189"/>
                        </a:cubicBezTo>
                        <a:cubicBezTo>
                          <a:pt x="761" y="2145"/>
                          <a:pt x="775" y="2114"/>
                          <a:pt x="776" y="2107"/>
                        </a:cubicBezTo>
                        <a:cubicBezTo>
                          <a:pt x="782" y="2079"/>
                          <a:pt x="782" y="2029"/>
                          <a:pt x="787" y="2014"/>
                        </a:cubicBezTo>
                        <a:cubicBezTo>
                          <a:pt x="869" y="1762"/>
                          <a:pt x="825" y="1562"/>
                          <a:pt x="822" y="1512"/>
                        </a:cubicBezTo>
                        <a:cubicBezTo>
                          <a:pt x="823" y="1512"/>
                          <a:pt x="823" y="1512"/>
                          <a:pt x="823" y="1512"/>
                        </a:cubicBezTo>
                        <a:cubicBezTo>
                          <a:pt x="821" y="1472"/>
                          <a:pt x="828" y="1447"/>
                          <a:pt x="825" y="1429"/>
                        </a:cubicBezTo>
                        <a:cubicBezTo>
                          <a:pt x="825" y="1428"/>
                          <a:pt x="825" y="1427"/>
                          <a:pt x="825" y="1425"/>
                        </a:cubicBezTo>
                        <a:cubicBezTo>
                          <a:pt x="825" y="1425"/>
                          <a:pt x="825" y="1424"/>
                          <a:pt x="825" y="1424"/>
                        </a:cubicBezTo>
                        <a:cubicBezTo>
                          <a:pt x="825" y="1423"/>
                          <a:pt x="824" y="1422"/>
                          <a:pt x="824" y="1421"/>
                        </a:cubicBezTo>
                        <a:cubicBezTo>
                          <a:pt x="824" y="1421"/>
                          <a:pt x="824" y="1420"/>
                          <a:pt x="824" y="1420"/>
                        </a:cubicBezTo>
                        <a:cubicBezTo>
                          <a:pt x="824" y="1419"/>
                          <a:pt x="824" y="1418"/>
                          <a:pt x="824" y="1417"/>
                        </a:cubicBezTo>
                        <a:cubicBezTo>
                          <a:pt x="824" y="1416"/>
                          <a:pt x="824" y="1416"/>
                          <a:pt x="824" y="1415"/>
                        </a:cubicBezTo>
                        <a:cubicBezTo>
                          <a:pt x="824" y="1414"/>
                          <a:pt x="824" y="1413"/>
                          <a:pt x="823" y="1412"/>
                        </a:cubicBezTo>
                        <a:cubicBezTo>
                          <a:pt x="823" y="1411"/>
                          <a:pt x="823" y="1411"/>
                          <a:pt x="823" y="1410"/>
                        </a:cubicBezTo>
                        <a:cubicBezTo>
                          <a:pt x="823" y="1409"/>
                          <a:pt x="823" y="1408"/>
                          <a:pt x="823" y="1407"/>
                        </a:cubicBezTo>
                        <a:cubicBezTo>
                          <a:pt x="823" y="1406"/>
                          <a:pt x="823" y="1406"/>
                          <a:pt x="822" y="1405"/>
                        </a:cubicBezTo>
                        <a:cubicBezTo>
                          <a:pt x="822" y="1404"/>
                          <a:pt x="822" y="1403"/>
                          <a:pt x="822" y="1401"/>
                        </a:cubicBezTo>
                        <a:cubicBezTo>
                          <a:pt x="822" y="1401"/>
                          <a:pt x="822" y="1400"/>
                          <a:pt x="822" y="1399"/>
                        </a:cubicBezTo>
                        <a:cubicBezTo>
                          <a:pt x="821" y="1398"/>
                          <a:pt x="821" y="1397"/>
                          <a:pt x="821" y="1396"/>
                        </a:cubicBezTo>
                        <a:cubicBezTo>
                          <a:pt x="821" y="1395"/>
                          <a:pt x="821" y="1394"/>
                          <a:pt x="821" y="1394"/>
                        </a:cubicBezTo>
                        <a:cubicBezTo>
                          <a:pt x="821" y="1392"/>
                          <a:pt x="820" y="1391"/>
                          <a:pt x="820" y="1390"/>
                        </a:cubicBezTo>
                        <a:cubicBezTo>
                          <a:pt x="820" y="1389"/>
                          <a:pt x="820" y="1388"/>
                          <a:pt x="820" y="1387"/>
                        </a:cubicBezTo>
                        <a:cubicBezTo>
                          <a:pt x="820" y="1386"/>
                          <a:pt x="819" y="1385"/>
                          <a:pt x="819" y="1384"/>
                        </a:cubicBezTo>
                        <a:cubicBezTo>
                          <a:pt x="819" y="1383"/>
                          <a:pt x="819" y="1382"/>
                          <a:pt x="819" y="1381"/>
                        </a:cubicBezTo>
                        <a:cubicBezTo>
                          <a:pt x="818" y="1380"/>
                          <a:pt x="818" y="1379"/>
                          <a:pt x="818" y="1377"/>
                        </a:cubicBezTo>
                        <a:cubicBezTo>
                          <a:pt x="818" y="1376"/>
                          <a:pt x="818" y="1376"/>
                          <a:pt x="818" y="1375"/>
                        </a:cubicBezTo>
                        <a:cubicBezTo>
                          <a:pt x="817" y="1374"/>
                          <a:pt x="817" y="1372"/>
                          <a:pt x="817" y="1371"/>
                        </a:cubicBezTo>
                        <a:cubicBezTo>
                          <a:pt x="817" y="1370"/>
                          <a:pt x="816" y="1369"/>
                          <a:pt x="816" y="1369"/>
                        </a:cubicBezTo>
                        <a:cubicBezTo>
                          <a:pt x="816" y="1367"/>
                          <a:pt x="816" y="1366"/>
                          <a:pt x="816" y="1364"/>
                        </a:cubicBezTo>
                        <a:cubicBezTo>
                          <a:pt x="815" y="1363"/>
                          <a:pt x="815" y="1363"/>
                          <a:pt x="815" y="1362"/>
                        </a:cubicBezTo>
                        <a:cubicBezTo>
                          <a:pt x="815" y="1360"/>
                          <a:pt x="815" y="1359"/>
                          <a:pt x="814" y="1358"/>
                        </a:cubicBezTo>
                        <a:cubicBezTo>
                          <a:pt x="814" y="1357"/>
                          <a:pt x="814" y="1356"/>
                          <a:pt x="814" y="1355"/>
                        </a:cubicBezTo>
                        <a:cubicBezTo>
                          <a:pt x="814" y="1354"/>
                          <a:pt x="813" y="1352"/>
                          <a:pt x="813" y="1351"/>
                        </a:cubicBezTo>
                        <a:cubicBezTo>
                          <a:pt x="813" y="1350"/>
                          <a:pt x="813" y="1349"/>
                          <a:pt x="812" y="1348"/>
                        </a:cubicBezTo>
                        <a:cubicBezTo>
                          <a:pt x="812" y="1347"/>
                          <a:pt x="812" y="1346"/>
                          <a:pt x="812" y="1345"/>
                        </a:cubicBezTo>
                        <a:cubicBezTo>
                          <a:pt x="811" y="1344"/>
                          <a:pt x="811" y="1343"/>
                          <a:pt x="811" y="1342"/>
                        </a:cubicBezTo>
                        <a:cubicBezTo>
                          <a:pt x="811" y="1341"/>
                          <a:pt x="811" y="1339"/>
                          <a:pt x="810" y="1338"/>
                        </a:cubicBezTo>
                        <a:cubicBezTo>
                          <a:pt x="810" y="1337"/>
                          <a:pt x="810" y="1336"/>
                          <a:pt x="810" y="1335"/>
                        </a:cubicBezTo>
                        <a:cubicBezTo>
                          <a:pt x="809" y="1334"/>
                          <a:pt x="809" y="1333"/>
                          <a:pt x="809" y="1332"/>
                        </a:cubicBezTo>
                        <a:cubicBezTo>
                          <a:pt x="809" y="1331"/>
                          <a:pt x="808" y="1330"/>
                          <a:pt x="808" y="1329"/>
                        </a:cubicBezTo>
                        <a:cubicBezTo>
                          <a:pt x="808" y="1328"/>
                          <a:pt x="808" y="1326"/>
                          <a:pt x="808" y="1325"/>
                        </a:cubicBezTo>
                        <a:cubicBezTo>
                          <a:pt x="807" y="1324"/>
                          <a:pt x="807" y="1323"/>
                          <a:pt x="807" y="1322"/>
                        </a:cubicBezTo>
                        <a:cubicBezTo>
                          <a:pt x="807" y="1321"/>
                          <a:pt x="806" y="1320"/>
                          <a:pt x="806" y="1319"/>
                        </a:cubicBezTo>
                        <a:cubicBezTo>
                          <a:pt x="806" y="1318"/>
                          <a:pt x="806" y="1317"/>
                          <a:pt x="805" y="1316"/>
                        </a:cubicBezTo>
                        <a:cubicBezTo>
                          <a:pt x="805" y="1315"/>
                          <a:pt x="805" y="1314"/>
                          <a:pt x="805" y="1314"/>
                        </a:cubicBezTo>
                        <a:cubicBezTo>
                          <a:pt x="805" y="1312"/>
                          <a:pt x="804" y="1311"/>
                          <a:pt x="804" y="1310"/>
                        </a:cubicBezTo>
                        <a:cubicBezTo>
                          <a:pt x="804" y="1309"/>
                          <a:pt x="804" y="1309"/>
                          <a:pt x="804" y="1308"/>
                        </a:cubicBezTo>
                        <a:cubicBezTo>
                          <a:pt x="803" y="1307"/>
                          <a:pt x="803" y="1305"/>
                          <a:pt x="803" y="1304"/>
                        </a:cubicBezTo>
                        <a:cubicBezTo>
                          <a:pt x="803" y="1304"/>
                          <a:pt x="802" y="1303"/>
                          <a:pt x="802" y="1303"/>
                        </a:cubicBezTo>
                        <a:cubicBezTo>
                          <a:pt x="802" y="1301"/>
                          <a:pt x="802" y="1300"/>
                          <a:pt x="801" y="1299"/>
                        </a:cubicBezTo>
                        <a:cubicBezTo>
                          <a:pt x="801" y="1298"/>
                          <a:pt x="801" y="1298"/>
                          <a:pt x="801" y="1298"/>
                        </a:cubicBezTo>
                        <a:cubicBezTo>
                          <a:pt x="798" y="1284"/>
                          <a:pt x="795" y="1273"/>
                          <a:pt x="793" y="1268"/>
                        </a:cubicBezTo>
                        <a:cubicBezTo>
                          <a:pt x="793" y="1268"/>
                          <a:pt x="793" y="1268"/>
                          <a:pt x="793" y="1268"/>
                        </a:cubicBezTo>
                        <a:cubicBezTo>
                          <a:pt x="793" y="1267"/>
                          <a:pt x="793" y="1266"/>
                          <a:pt x="792" y="1266"/>
                        </a:cubicBezTo>
                        <a:cubicBezTo>
                          <a:pt x="792" y="1266"/>
                          <a:pt x="792" y="1266"/>
                          <a:pt x="792" y="1266"/>
                        </a:cubicBezTo>
                        <a:cubicBezTo>
                          <a:pt x="792" y="1265"/>
                          <a:pt x="793" y="1265"/>
                          <a:pt x="793" y="1265"/>
                        </a:cubicBezTo>
                        <a:cubicBezTo>
                          <a:pt x="792" y="1264"/>
                          <a:pt x="792" y="1264"/>
                          <a:pt x="792" y="1264"/>
                        </a:cubicBezTo>
                        <a:cubicBezTo>
                          <a:pt x="792" y="1264"/>
                          <a:pt x="806" y="1107"/>
                          <a:pt x="803" y="1098"/>
                        </a:cubicBezTo>
                        <a:cubicBezTo>
                          <a:pt x="804" y="1068"/>
                          <a:pt x="820" y="1011"/>
                          <a:pt x="818" y="980"/>
                        </a:cubicBezTo>
                        <a:cubicBezTo>
                          <a:pt x="820" y="942"/>
                          <a:pt x="825" y="918"/>
                          <a:pt x="825" y="904"/>
                        </a:cubicBezTo>
                        <a:cubicBezTo>
                          <a:pt x="825" y="902"/>
                          <a:pt x="825" y="902"/>
                          <a:pt x="825" y="902"/>
                        </a:cubicBezTo>
                        <a:cubicBezTo>
                          <a:pt x="826" y="915"/>
                          <a:pt x="827" y="926"/>
                          <a:pt x="827" y="932"/>
                        </a:cubicBezTo>
                        <a:cubicBezTo>
                          <a:pt x="829" y="942"/>
                          <a:pt x="829" y="957"/>
                          <a:pt x="831" y="960"/>
                        </a:cubicBezTo>
                        <a:cubicBezTo>
                          <a:pt x="833" y="975"/>
                          <a:pt x="845" y="1059"/>
                          <a:pt x="846" y="1090"/>
                        </a:cubicBezTo>
                        <a:cubicBezTo>
                          <a:pt x="840" y="1132"/>
                          <a:pt x="839" y="1159"/>
                          <a:pt x="851" y="1219"/>
                        </a:cubicBezTo>
                        <a:cubicBezTo>
                          <a:pt x="856" y="1251"/>
                          <a:pt x="914" y="1393"/>
                          <a:pt x="917" y="1409"/>
                        </a:cubicBezTo>
                        <a:cubicBezTo>
                          <a:pt x="920" y="1425"/>
                          <a:pt x="924" y="1441"/>
                          <a:pt x="926" y="1445"/>
                        </a:cubicBezTo>
                        <a:cubicBezTo>
                          <a:pt x="928" y="1449"/>
                          <a:pt x="914" y="1471"/>
                          <a:pt x="918" y="1486"/>
                        </a:cubicBezTo>
                        <a:cubicBezTo>
                          <a:pt x="922" y="1500"/>
                          <a:pt x="896" y="1546"/>
                          <a:pt x="904" y="1589"/>
                        </a:cubicBezTo>
                        <a:cubicBezTo>
                          <a:pt x="912" y="1632"/>
                          <a:pt x="913" y="1638"/>
                          <a:pt x="914" y="1647"/>
                        </a:cubicBezTo>
                        <a:cubicBezTo>
                          <a:pt x="915" y="1657"/>
                          <a:pt x="921" y="1667"/>
                          <a:pt x="924" y="1679"/>
                        </a:cubicBezTo>
                        <a:cubicBezTo>
                          <a:pt x="927" y="1691"/>
                          <a:pt x="932" y="1720"/>
                          <a:pt x="939" y="1720"/>
                        </a:cubicBezTo>
                        <a:cubicBezTo>
                          <a:pt x="940" y="1720"/>
                          <a:pt x="941" y="1720"/>
                          <a:pt x="941" y="1720"/>
                        </a:cubicBezTo>
                        <a:cubicBezTo>
                          <a:pt x="942" y="1720"/>
                          <a:pt x="942" y="1720"/>
                          <a:pt x="942" y="1720"/>
                        </a:cubicBezTo>
                        <a:cubicBezTo>
                          <a:pt x="942" y="1720"/>
                          <a:pt x="943" y="1720"/>
                          <a:pt x="943" y="1720"/>
                        </a:cubicBezTo>
                        <a:cubicBezTo>
                          <a:pt x="943" y="1720"/>
                          <a:pt x="943" y="1720"/>
                          <a:pt x="944" y="1720"/>
                        </a:cubicBezTo>
                        <a:cubicBezTo>
                          <a:pt x="944" y="1720"/>
                          <a:pt x="944" y="1720"/>
                          <a:pt x="944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5" y="1719"/>
                          <a:pt x="945" y="1719"/>
                          <a:pt x="945" y="1719"/>
                        </a:cubicBezTo>
                        <a:cubicBezTo>
                          <a:pt x="946" y="1718"/>
                          <a:pt x="946" y="1718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7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7"/>
                          <a:pt x="947" y="1717"/>
                          <a:pt x="947" y="1717"/>
                        </a:cubicBezTo>
                        <a:cubicBezTo>
                          <a:pt x="947" y="1717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6"/>
                          <a:pt x="947" y="1716"/>
                        </a:cubicBezTo>
                        <a:cubicBezTo>
                          <a:pt x="947" y="1716"/>
                          <a:pt x="947" y="1715"/>
                          <a:pt x="947" y="1715"/>
                        </a:cubicBezTo>
                        <a:cubicBezTo>
                          <a:pt x="947" y="1715"/>
                          <a:pt x="949" y="1742"/>
                          <a:pt x="963" y="1742"/>
                        </a:cubicBezTo>
                        <a:cubicBezTo>
                          <a:pt x="972" y="1741"/>
                          <a:pt x="972" y="1733"/>
                          <a:pt x="972" y="1733"/>
                        </a:cubicBezTo>
                        <a:cubicBezTo>
                          <a:pt x="972" y="1733"/>
                          <a:pt x="974" y="1755"/>
                          <a:pt x="987" y="1753"/>
                        </a:cubicBezTo>
                        <a:cubicBezTo>
                          <a:pt x="999" y="1751"/>
                          <a:pt x="999" y="1739"/>
                          <a:pt x="999" y="1739"/>
                        </a:cubicBezTo>
                        <a:cubicBezTo>
                          <a:pt x="1007" y="1743"/>
                          <a:pt x="1020" y="1742"/>
                          <a:pt x="1023" y="1728"/>
                        </a:cubicBezTo>
                        <a:cubicBezTo>
                          <a:pt x="1026" y="1714"/>
                          <a:pt x="1033" y="1686"/>
                          <a:pt x="1032" y="1675"/>
                        </a:cubicBezTo>
                        <a:cubicBezTo>
                          <a:pt x="1032" y="1665"/>
                          <a:pt x="1039" y="1642"/>
                          <a:pt x="1039" y="1633"/>
                        </a:cubicBezTo>
                        <a:cubicBezTo>
                          <a:pt x="1046" y="1606"/>
                          <a:pt x="1053" y="1597"/>
                          <a:pt x="1051" y="1589"/>
                        </a:cubicBezTo>
                        <a:cubicBezTo>
                          <a:pt x="1060" y="1599"/>
                          <a:pt x="1068" y="1609"/>
                          <a:pt x="1072" y="1611"/>
                        </a:cubicBezTo>
                        <a:cubicBezTo>
                          <a:pt x="1074" y="1627"/>
                          <a:pt x="1090" y="1651"/>
                          <a:pt x="1103" y="1652"/>
                        </a:cubicBezTo>
                        <a:cubicBezTo>
                          <a:pt x="1120" y="1653"/>
                          <a:pt x="1116" y="1641"/>
                          <a:pt x="1111" y="1628"/>
                        </a:cubicBezTo>
                        <a:close/>
                        <a:moveTo>
                          <a:pt x="672" y="310"/>
                        </a:move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ubicBezTo>
                          <a:pt x="672" y="310"/>
                          <a:pt x="672" y="310"/>
                          <a:pt x="672" y="310"/>
                        </a:cubicBezTo>
                        <a:close/>
                      </a:path>
                    </a:pathLst>
                  </a:custGeom>
                  <a:grpFill/>
                  <a:ln w="4763" cap="rnd">
                    <a:solidFill>
                      <a:srgbClr val="34343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800"/>
                  </a:p>
                </p:txBody>
              </p:sp>
            </p:grpSp>
          </p:grp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27EB284B-3F24-2690-C6A5-81B42B868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1093" y="5299756"/>
                <a:ext cx="2969465" cy="1447844"/>
              </a:xfrm>
              <a:prstGeom prst="rect">
                <a:avLst/>
              </a:prstGeom>
            </p:spPr>
          </p:pic>
          <p:pic>
            <p:nvPicPr>
              <p:cNvPr id="26" name="Espace réservé du contenu 4">
                <a:extLst>
                  <a:ext uri="{FF2B5EF4-FFF2-40B4-BE49-F238E27FC236}">
                    <a16:creationId xmlns:a16="http://schemas.microsoft.com/office/drawing/2014/main" id="{3B5F7B32-C40C-B69F-B461-A850E63A5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5367" y="4975388"/>
                <a:ext cx="2216916" cy="1614860"/>
              </a:xfrm>
              <a:prstGeom prst="rect">
                <a:avLst/>
              </a:prstGeom>
            </p:spPr>
          </p:pic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5C3E5F72-E363-FBDA-7808-027A9F0DCDE3}"/>
                  </a:ext>
                </a:extLst>
              </p:cNvPr>
              <p:cNvCxnSpPr/>
              <p:nvPr/>
            </p:nvCxnSpPr>
            <p:spPr>
              <a:xfrm flipV="1">
                <a:off x="7249963" y="4180712"/>
                <a:ext cx="1215258" cy="12722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48792BA-70FF-79F2-50C9-8622FFE3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0879" y="79832"/>
              <a:ext cx="2298645" cy="17217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5215" y="553294"/>
            <a:ext cx="2229147" cy="416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292"/>
              </a:lnSpc>
            </a:pPr>
            <a:r>
              <a:rPr lang="en-US" sz="3200" b="1" dirty="0">
                <a:solidFill>
                  <a:srgbClr val="75BAE6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CASE STUDY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38200" y="1131938"/>
            <a:ext cx="6709569" cy="75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Meta-models applied to three major public health issues, integrating exposure-effects relationships across all scales.</a:t>
            </a:r>
            <a:endParaRPr lang="en-US" sz="20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55216" y="2150169"/>
            <a:ext cx="3289697" cy="1501180"/>
          </a:xfrm>
          <a:prstGeom prst="roundRect">
            <a:avLst>
              <a:gd name="adj" fmla="val 12998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42" y="2286595"/>
            <a:ext cx="390228" cy="3902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91641" y="2806899"/>
            <a:ext cx="2092722" cy="213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667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Solid Organ Transplantation</a:t>
            </a:r>
            <a:endParaRPr lang="en-US" sz="1667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91642" y="3098800"/>
            <a:ext cx="3016845" cy="41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500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Life-long treatment timescales with complex exposure dynamics.</a:t>
            </a:r>
            <a:endParaRPr lang="en-US" sz="15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3874989" y="2150169"/>
            <a:ext cx="3289796" cy="1501180"/>
          </a:xfrm>
          <a:prstGeom prst="roundRect">
            <a:avLst>
              <a:gd name="adj" fmla="val 12998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414" y="2286595"/>
            <a:ext cx="390228" cy="39022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011414" y="2806899"/>
            <a:ext cx="1711623" cy="213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667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Oncology</a:t>
            </a:r>
            <a:endParaRPr lang="en-US" sz="1667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011415" y="3098800"/>
            <a:ext cx="3016944" cy="41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500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Kidney and lung cancer with direct toxicity mechanisms.</a:t>
            </a:r>
            <a:endParaRPr lang="en-US" sz="15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6" name="Shape 9"/>
          <p:cNvSpPr/>
          <p:nvPr/>
        </p:nvSpPr>
        <p:spPr>
          <a:xfrm>
            <a:off x="455216" y="3781425"/>
            <a:ext cx="6709569" cy="1501180"/>
          </a:xfrm>
          <a:prstGeom prst="roundRect">
            <a:avLst>
              <a:gd name="adj" fmla="val 12998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42" y="3917851"/>
            <a:ext cx="390228" cy="390228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591642" y="4438155"/>
            <a:ext cx="1711623" cy="213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667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Antibiotherapy</a:t>
            </a:r>
            <a:endParaRPr lang="en-US" sz="1667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20" name="Text 11"/>
          <p:cNvSpPr/>
          <p:nvPr/>
        </p:nvSpPr>
        <p:spPr>
          <a:xfrm>
            <a:off x="591642" y="4730056"/>
            <a:ext cx="6436718" cy="41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500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Bacterial resistance in infectious endocarditis and invasive fungal infections, spanning days to weeks.</a:t>
            </a:r>
            <a:endParaRPr lang="en-US" sz="15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21" name="Shape 12"/>
          <p:cNvSpPr/>
          <p:nvPr/>
        </p:nvSpPr>
        <p:spPr>
          <a:xfrm>
            <a:off x="455216" y="5428854"/>
            <a:ext cx="6709569" cy="760611"/>
          </a:xfrm>
          <a:prstGeom prst="roundRect">
            <a:avLst>
              <a:gd name="adj" fmla="val 2565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13"/>
          <p:cNvSpPr/>
          <p:nvPr/>
        </p:nvSpPr>
        <p:spPr>
          <a:xfrm>
            <a:off x="871538" y="5601097"/>
            <a:ext cx="6156821" cy="49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1667" b="1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Originality:</a:t>
            </a:r>
            <a:r>
              <a:rPr lang="en-US" sz="1667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 Drug concentrations serve as the link across all biological scales, integrating different time scales and toxicity mechanisms.</a:t>
            </a:r>
            <a:endParaRPr lang="en-US" sz="1667" dirty="0">
              <a:solidFill>
                <a:srgbClr val="4472C4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4937323" y="4970668"/>
            <a:ext cx="6683178" cy="13578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937323" y="4085637"/>
            <a:ext cx="6683178" cy="7357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937323" y="3105541"/>
            <a:ext cx="6683178" cy="829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" y="7274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34348" y="175319"/>
            <a:ext cx="7629833" cy="809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2. AI to advance Regulatory Assessment</a:t>
            </a:r>
          </a:p>
        </p:txBody>
      </p:sp>
      <p:sp>
        <p:nvSpPr>
          <p:cNvPr id="4" name="Text 1"/>
          <p:cNvSpPr/>
          <p:nvPr/>
        </p:nvSpPr>
        <p:spPr>
          <a:xfrm>
            <a:off x="5010764" y="2099531"/>
            <a:ext cx="6477000" cy="496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/>
            <a:endParaRPr lang="en-US" sz="24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37323" y="1075879"/>
            <a:ext cx="6983128" cy="1828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400" b="1" dirty="0">
                <a:solidFill>
                  <a:srgbClr val="002060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HORIZON-HLTH-2026-01-TOOL-03</a:t>
            </a:r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 supports a paradigm shift in biomedical research and safety assessment by integrating New Approach Methodologies (NAMs) across the entire research and regulatory spectrum.</a:t>
            </a:r>
            <a:endParaRPr lang="en-US" sz="24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040412" y="3160664"/>
            <a:ext cx="1760934" cy="22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In-Vitro Systems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5040412" y="3355528"/>
            <a:ext cx="6181328" cy="21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/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Human ex-vivo assays, organoids, and tissue models </a:t>
            </a:r>
          </a:p>
          <a:p>
            <a:pPr defTabSz="761970"/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providing human-relevant data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040412" y="4145960"/>
            <a:ext cx="1760934" cy="22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Organs-on-Chips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040412" y="4456715"/>
            <a:ext cx="6181328" cy="21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OoC systems and iPSC applications for advanced biological modelling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3" name="Text 7"/>
          <p:cNvSpPr/>
          <p:nvPr/>
        </p:nvSpPr>
        <p:spPr>
          <a:xfrm>
            <a:off x="5040412" y="5082388"/>
            <a:ext cx="1760934" cy="22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708"/>
              </a:lnSpc>
            </a:pPr>
            <a:r>
              <a:rPr lang="en-US" b="1" dirty="0">
                <a:solidFill>
                  <a:srgbClr val="4472C4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Digital Tools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5040412" y="5354350"/>
            <a:ext cx="6181328" cy="21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- Virtual twin tools, in-silico methods, and AI-driven modelling for </a:t>
            </a:r>
          </a:p>
          <a:p>
            <a:pPr defTabSz="761970">
              <a:lnSpc>
                <a:spcPts val="1667"/>
              </a:lnSpc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predictive assessment.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5" name="Text 9"/>
          <p:cNvSpPr/>
          <p:nvPr/>
        </p:nvSpPr>
        <p:spPr>
          <a:xfrm>
            <a:off x="5040412" y="5848880"/>
            <a:ext cx="6683177" cy="428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  <a:ea typeface="Montserrat" pitchFamily="34" charset="-122"/>
                <a:cs typeface="Montserrat" pitchFamily="34" charset="-120"/>
              </a:rPr>
              <a:t>- From basic discovery to clinical application and regulatory testing of medicinal products, medical devices, and industrial chemicals.</a:t>
            </a:r>
            <a:endParaRPr 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27532" y="6441282"/>
            <a:ext cx="1464468" cy="32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A9D4884A-F685-320E-BB0F-45BA7D778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355289"/>
              </p:ext>
            </p:extLst>
          </p:nvPr>
        </p:nvGraphicFramePr>
        <p:xfrm>
          <a:off x="478972" y="2397986"/>
          <a:ext cx="11234057" cy="2686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oupe 17">
            <a:extLst>
              <a:ext uri="{FF2B5EF4-FFF2-40B4-BE49-F238E27FC236}">
                <a16:creationId xmlns:a16="http://schemas.microsoft.com/office/drawing/2014/main" id="{E1823547-205B-C06A-7D66-5E0B5D16F54C}"/>
              </a:ext>
            </a:extLst>
          </p:cNvPr>
          <p:cNvGrpSpPr/>
          <p:nvPr/>
        </p:nvGrpSpPr>
        <p:grpSpPr>
          <a:xfrm>
            <a:off x="137833" y="4477123"/>
            <a:ext cx="2736230" cy="2250588"/>
            <a:chOff x="305770" y="4511645"/>
            <a:chExt cx="2736230" cy="225058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D348475-0C7B-061D-648C-744B6F61E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8487" y="4511645"/>
              <a:ext cx="1567662" cy="1450454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043753D-9E65-4B25-C701-14A8E74D60EA}"/>
                </a:ext>
              </a:extLst>
            </p:cNvPr>
            <p:cNvSpPr txBox="1"/>
            <p:nvPr/>
          </p:nvSpPr>
          <p:spPr>
            <a:xfrm>
              <a:off x="449715" y="5902496"/>
              <a:ext cx="2485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fr-FR" kern="1200" dirty="0" err="1">
                  <a:solidFill>
                    <a:srgbClr val="0070C0"/>
                  </a:solidFill>
                  <a:latin typeface="Aptos" panose="02110004020202020204"/>
                </a:rPr>
                <a:t>Artificial</a:t>
              </a:r>
              <a:r>
                <a:rPr lang="fr-FR" kern="1200" dirty="0">
                  <a:solidFill>
                    <a:srgbClr val="0070C0"/>
                  </a:solidFill>
                  <a:latin typeface="Aptos" panose="02110004020202020204"/>
                </a:rPr>
                <a:t> colon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E3F9DF0-AE96-656F-26FB-481A14EF9285}"/>
                </a:ext>
              </a:extLst>
            </p:cNvPr>
            <p:cNvSpPr txBox="1"/>
            <p:nvPr/>
          </p:nvSpPr>
          <p:spPr>
            <a:xfrm>
              <a:off x="305770" y="6239013"/>
              <a:ext cx="27362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46"/>
              <a:r>
                <a:rPr lang="en-US" sz="1400" b="1" dirty="0">
                  <a:solidFill>
                    <a:prstClr val="black"/>
                  </a:solidFill>
                  <a:latin typeface="Aptos" panose="02110004020202020204"/>
                </a:rPr>
                <a:t>Microbiome-mediated metabolism and dysbiosis</a:t>
              </a:r>
              <a:endParaRPr lang="fr-FR" sz="1400" b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B02683-B717-F6E8-E986-BD944D9A04C9}"/>
              </a:ext>
            </a:extLst>
          </p:cNvPr>
          <p:cNvGrpSpPr/>
          <p:nvPr/>
        </p:nvGrpSpPr>
        <p:grpSpPr>
          <a:xfrm>
            <a:off x="7675584" y="4623954"/>
            <a:ext cx="1933076" cy="2084482"/>
            <a:chOff x="7836376" y="4573463"/>
            <a:chExt cx="1933076" cy="208448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082D6D0-DA8B-EE80-AF51-64A322FFB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30005" y="4573463"/>
              <a:ext cx="1345818" cy="1345818"/>
            </a:xfrm>
            <a:prstGeom prst="rect">
              <a:avLst/>
            </a:prstGeom>
          </p:spPr>
        </p:pic>
        <p:sp>
          <p:nvSpPr>
            <p:cNvPr id="11" name="ZoneTexte 2">
              <a:extLst>
                <a:ext uri="{FF2B5EF4-FFF2-40B4-BE49-F238E27FC236}">
                  <a16:creationId xmlns:a16="http://schemas.microsoft.com/office/drawing/2014/main" id="{34963CBE-A883-A2D5-0446-202DD79B637A}"/>
                </a:ext>
              </a:extLst>
            </p:cNvPr>
            <p:cNvSpPr txBox="1"/>
            <p:nvPr/>
          </p:nvSpPr>
          <p:spPr>
            <a:xfrm>
              <a:off x="7836376" y="5919281"/>
              <a:ext cx="1933076" cy="73866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defTabSz="914446"/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Protein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 </a:t>
              </a:r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PTMs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 as </a:t>
              </a:r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biomarkers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 of </a:t>
              </a:r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organ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 </a:t>
              </a:r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toxicity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 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993779-D396-9ED0-B5B6-7475D2E0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1" y="1087527"/>
            <a:ext cx="2401733" cy="18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7167BFE3-0860-4B72-AED0-E5F9B2B5895F}"/>
              </a:ext>
            </a:extLst>
          </p:cNvPr>
          <p:cNvGrpSpPr/>
          <p:nvPr/>
        </p:nvGrpSpPr>
        <p:grpSpPr>
          <a:xfrm>
            <a:off x="4708763" y="4499317"/>
            <a:ext cx="3060459" cy="2259748"/>
            <a:chOff x="4708762" y="4499317"/>
            <a:chExt cx="3060459" cy="2259748"/>
          </a:xfrm>
        </p:grpSpPr>
        <p:pic>
          <p:nvPicPr>
            <p:cNvPr id="8" name="Image 7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id="{DB911AE7-A949-B925-9817-956F5FD5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08762" y="4499317"/>
              <a:ext cx="3060459" cy="188069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8797BA2-F31B-42A7-BD20-B6AFF2FD5F6C}"/>
                </a:ext>
              </a:extLst>
            </p:cNvPr>
            <p:cNvSpPr txBox="1"/>
            <p:nvPr/>
          </p:nvSpPr>
          <p:spPr>
            <a:xfrm>
              <a:off x="5338616" y="6451288"/>
              <a:ext cx="18007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Placenta-on-a-chip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7A09256-C2A9-7788-2D11-34AC86E93A5A}"/>
              </a:ext>
            </a:extLst>
          </p:cNvPr>
          <p:cNvGrpSpPr/>
          <p:nvPr/>
        </p:nvGrpSpPr>
        <p:grpSpPr>
          <a:xfrm>
            <a:off x="2672699" y="1170058"/>
            <a:ext cx="2098684" cy="1826413"/>
            <a:chOff x="2672698" y="980377"/>
            <a:chExt cx="2768493" cy="2077803"/>
          </a:xfrm>
        </p:grpSpPr>
        <p:pic>
          <p:nvPicPr>
            <p:cNvPr id="21" name="Picture 19">
              <a:extLst>
                <a:ext uri="{FF2B5EF4-FFF2-40B4-BE49-F238E27FC236}">
                  <a16:creationId xmlns:a16="http://schemas.microsoft.com/office/drawing/2014/main" id="{AAB9E32B-C56C-9BA3-F2FA-F93FD4E6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72698" y="980377"/>
              <a:ext cx="2768493" cy="1805008"/>
            </a:xfrm>
            <a:prstGeom prst="rect">
              <a:avLst/>
            </a:prstGeom>
          </p:spPr>
        </p:pic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0429C874-0A42-2032-6E46-9738803884D7}"/>
                </a:ext>
              </a:extLst>
            </p:cNvPr>
            <p:cNvSpPr txBox="1">
              <a:spLocks/>
            </p:cNvSpPr>
            <p:nvPr/>
          </p:nvSpPr>
          <p:spPr>
            <a:xfrm>
              <a:off x="2719556" y="2717299"/>
              <a:ext cx="2674776" cy="3408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46"/>
              <a:r>
                <a:rPr lang="en-FR" sz="1400" b="1" dirty="0">
                  <a:solidFill>
                    <a:prstClr val="black"/>
                  </a:solidFill>
                  <a:latin typeface="Aptos" panose="02110004020202020204"/>
                  <a:cs typeface="Calibri" panose="020F0502020204030204" pitchFamily="34" charset="0"/>
                </a:rPr>
                <a:t>Xenobiotic binding/competition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CAACE16-5BB8-FA8D-5ED5-D2536A7CDB9C}"/>
              </a:ext>
            </a:extLst>
          </p:cNvPr>
          <p:cNvGrpSpPr/>
          <p:nvPr/>
        </p:nvGrpSpPr>
        <p:grpSpPr>
          <a:xfrm>
            <a:off x="2720761" y="4408458"/>
            <a:ext cx="2312092" cy="2425229"/>
            <a:chOff x="2720760" y="4408457"/>
            <a:chExt cx="2312092" cy="2425229"/>
          </a:xfrm>
        </p:grpSpPr>
        <p:pic>
          <p:nvPicPr>
            <p:cNvPr id="20" name="Content Placeholder 8">
              <a:extLst>
                <a:ext uri="{FF2B5EF4-FFF2-40B4-BE49-F238E27FC236}">
                  <a16:creationId xmlns:a16="http://schemas.microsoft.com/office/drawing/2014/main" id="{9073F199-084D-63A4-AD42-AF8DE25A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40437" y="4408457"/>
              <a:ext cx="1743155" cy="2117452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5F15687-74FE-21EC-D6B9-BBBAFBDAD2E1}"/>
                </a:ext>
              </a:extLst>
            </p:cNvPr>
            <p:cNvSpPr txBox="1"/>
            <p:nvPr/>
          </p:nvSpPr>
          <p:spPr>
            <a:xfrm>
              <a:off x="2720760" y="6525909"/>
              <a:ext cx="2312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Virtual </a:t>
              </a:r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cells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 of PK </a:t>
              </a:r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interest</a:t>
              </a:r>
              <a:endParaRPr lang="fr-FR" sz="1400" b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34FB618-B8B7-86E3-87DB-042285E1EEB9}"/>
              </a:ext>
            </a:extLst>
          </p:cNvPr>
          <p:cNvGrpSpPr/>
          <p:nvPr/>
        </p:nvGrpSpPr>
        <p:grpSpPr>
          <a:xfrm>
            <a:off x="7592780" y="908562"/>
            <a:ext cx="2098684" cy="2131263"/>
            <a:chOff x="7642893" y="851986"/>
            <a:chExt cx="2098684" cy="2131263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B3A92CB-2745-7CA0-13CF-EE7CF92EE7CA}"/>
                </a:ext>
              </a:extLst>
            </p:cNvPr>
            <p:cNvSpPr txBox="1"/>
            <p:nvPr/>
          </p:nvSpPr>
          <p:spPr>
            <a:xfrm>
              <a:off x="7642893" y="2460029"/>
              <a:ext cx="2098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Proteomics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, </a:t>
              </a:r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metabolomics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, HRMS</a:t>
              </a:r>
            </a:p>
          </p:txBody>
        </p:sp>
        <p:pic>
          <p:nvPicPr>
            <p:cNvPr id="27" name="Image 26" descr="Une image contenant intérieur, Électroménager, mur, Cabinet&#10;&#10;Le contenu généré par l’IA peut être incorrect.">
              <a:extLst>
                <a:ext uri="{FF2B5EF4-FFF2-40B4-BE49-F238E27FC236}">
                  <a16:creationId xmlns:a16="http://schemas.microsoft.com/office/drawing/2014/main" id="{88647751-625C-1CCF-0A8D-E99C3A2E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052" t="4682" r="3293" b="4030"/>
            <a:stretch>
              <a:fillRect/>
            </a:stretch>
          </p:blipFill>
          <p:spPr>
            <a:xfrm>
              <a:off x="8285506" y="851986"/>
              <a:ext cx="1170382" cy="1571404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2B61B38-C18B-5B0C-332F-64DDDF0268A7}"/>
              </a:ext>
            </a:extLst>
          </p:cNvPr>
          <p:cNvGrpSpPr/>
          <p:nvPr/>
        </p:nvGrpSpPr>
        <p:grpSpPr>
          <a:xfrm>
            <a:off x="111051" y="647326"/>
            <a:ext cx="11896938" cy="3172865"/>
            <a:chOff x="105215" y="560935"/>
            <a:chExt cx="11896938" cy="3172865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F8B6E80-EFBE-2B9D-8E37-7FBC35CAF1D6}"/>
                </a:ext>
              </a:extLst>
            </p:cNvPr>
            <p:cNvSpPr txBox="1"/>
            <p:nvPr/>
          </p:nvSpPr>
          <p:spPr>
            <a:xfrm>
              <a:off x="2529697" y="560935"/>
              <a:ext cx="5699763" cy="369332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46"/>
              <a:r>
                <a:rPr lang="fr-FR" dirty="0">
                  <a:solidFill>
                    <a:srgbClr val="FF0000"/>
                  </a:solidFill>
                  <a:latin typeface="Aptos" panose="02110004020202020204"/>
                </a:rPr>
                <a:t>Virtual </a:t>
              </a:r>
              <a:r>
                <a:rPr lang="fr-FR" dirty="0" err="1">
                  <a:solidFill>
                    <a:srgbClr val="FF0000"/>
                  </a:solidFill>
                  <a:latin typeface="Aptos" panose="02110004020202020204"/>
                </a:rPr>
                <a:t>twin</a:t>
              </a:r>
              <a:r>
                <a:rPr lang="fr-FR" dirty="0">
                  <a:solidFill>
                    <a:srgbClr val="FF0000"/>
                  </a:solidFill>
                  <a:latin typeface="Aptos" panose="02110004020202020204"/>
                </a:rPr>
                <a:t> of </a:t>
              </a:r>
              <a:r>
                <a:rPr lang="fr-FR" dirty="0" err="1">
                  <a:solidFill>
                    <a:srgbClr val="FF0000"/>
                  </a:solidFill>
                  <a:latin typeface="Aptos" panose="02110004020202020204"/>
                </a:rPr>
                <a:t>NAMs</a:t>
              </a:r>
              <a:r>
                <a:rPr lang="fr-FR" dirty="0">
                  <a:solidFill>
                    <a:srgbClr val="FF0000"/>
                  </a:solidFill>
                  <a:latin typeface="Aptos" panose="02110004020202020204"/>
                </a:rPr>
                <a:t> pipeline to </a:t>
              </a:r>
              <a:r>
                <a:rPr lang="fr-FR" dirty="0" err="1">
                  <a:solidFill>
                    <a:srgbClr val="FF0000"/>
                  </a:solidFill>
                  <a:latin typeface="Aptos" panose="02110004020202020204"/>
                </a:rPr>
                <a:t>predict</a:t>
              </a:r>
              <a:r>
                <a:rPr lang="fr-FR" dirty="0">
                  <a:solidFill>
                    <a:srgbClr val="FF0000"/>
                  </a:solidFill>
                  <a:latin typeface="Aptos" panose="02110004020202020204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latin typeface="Aptos" panose="02110004020202020204"/>
                </a:rPr>
                <a:t>human</a:t>
              </a:r>
              <a:r>
                <a:rPr lang="fr-FR" dirty="0">
                  <a:solidFill>
                    <a:srgbClr val="FF0000"/>
                  </a:solidFill>
                  <a:latin typeface="Aptos" panose="02110004020202020204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latin typeface="Aptos" panose="02110004020202020204"/>
                </a:rPr>
                <a:t>effects</a:t>
              </a:r>
              <a:endParaRPr lang="fr-FR" dirty="0">
                <a:solidFill>
                  <a:srgbClr val="FF0000"/>
                </a:solidFill>
                <a:latin typeface="Aptos" panose="02110004020202020204"/>
              </a:endParaRP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9399EB7-0802-A53D-3FEF-1816BFB2B4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215" y="745601"/>
              <a:ext cx="6467" cy="290357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7F81DEDC-793C-767B-ADB2-B390A6C21675}"/>
                </a:ext>
              </a:extLst>
            </p:cNvPr>
            <p:cNvCxnSpPr>
              <a:cxnSpLocks/>
            </p:cNvCxnSpPr>
            <p:nvPr/>
          </p:nvCxnSpPr>
          <p:spPr>
            <a:xfrm>
              <a:off x="111682" y="3639312"/>
              <a:ext cx="367289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128D6DEE-1DD2-7637-BE8E-E1CF7B6029BE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105215" y="733661"/>
              <a:ext cx="2424482" cy="1194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883D951-9EC7-AA34-491A-AA304D054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9460" y="745601"/>
              <a:ext cx="3772693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D9112338-26DA-BD8E-CCFE-A01841618C77}"/>
                </a:ext>
              </a:extLst>
            </p:cNvPr>
            <p:cNvCxnSpPr/>
            <p:nvPr/>
          </p:nvCxnSpPr>
          <p:spPr>
            <a:xfrm>
              <a:off x="11713028" y="3733800"/>
              <a:ext cx="28912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351173D7-33D1-047D-32DB-16E2F19DFA94}"/>
                </a:ext>
              </a:extLst>
            </p:cNvPr>
            <p:cNvCxnSpPr/>
            <p:nvPr/>
          </p:nvCxnSpPr>
          <p:spPr>
            <a:xfrm flipV="1">
              <a:off x="12002153" y="745601"/>
              <a:ext cx="0" cy="295116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C32B659-D38E-4705-864E-EB235A5950AD}"/>
              </a:ext>
            </a:extLst>
          </p:cNvPr>
          <p:cNvGrpSpPr/>
          <p:nvPr/>
        </p:nvGrpSpPr>
        <p:grpSpPr>
          <a:xfrm>
            <a:off x="4567775" y="1338086"/>
            <a:ext cx="3464652" cy="1616573"/>
            <a:chOff x="4567775" y="1338085"/>
            <a:chExt cx="3464652" cy="1616573"/>
          </a:xfrm>
        </p:grpSpPr>
        <p:sp>
          <p:nvSpPr>
            <p:cNvPr id="9" name="ZoneTexte 2">
              <a:extLst>
                <a:ext uri="{FF2B5EF4-FFF2-40B4-BE49-F238E27FC236}">
                  <a16:creationId xmlns:a16="http://schemas.microsoft.com/office/drawing/2014/main" id="{2C7905A0-43CF-7087-7A78-5F1488AB0024}"/>
                </a:ext>
              </a:extLst>
            </p:cNvPr>
            <p:cNvSpPr txBox="1"/>
            <p:nvPr/>
          </p:nvSpPr>
          <p:spPr>
            <a:xfrm>
              <a:off x="4989584" y="2646881"/>
              <a:ext cx="2163645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defTabSz="914446"/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Liver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-</a:t>
              </a:r>
              <a:r>
                <a:rPr lang="fr-FR" sz="1400" b="1" dirty="0" err="1">
                  <a:solidFill>
                    <a:prstClr val="black"/>
                  </a:solidFill>
                  <a:latin typeface="Aptos Display" panose="02110004020202020204"/>
                </a:rPr>
                <a:t>kidney</a:t>
              </a:r>
              <a:r>
                <a:rPr lang="fr-FR" sz="1400" b="1" dirty="0">
                  <a:solidFill>
                    <a:prstClr val="black"/>
                  </a:solidFill>
                  <a:latin typeface="Aptos Display" panose="02110004020202020204"/>
                </a:rPr>
                <a:t>-OC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CFDA5A9-BB11-71AD-35D1-6786A3DB4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230104">
              <a:off x="4567775" y="1338085"/>
              <a:ext cx="3464652" cy="1197836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21DBC58-C427-CA03-4A8B-E7B8074CEFA2}"/>
              </a:ext>
            </a:extLst>
          </p:cNvPr>
          <p:cNvGrpSpPr/>
          <p:nvPr/>
        </p:nvGrpSpPr>
        <p:grpSpPr>
          <a:xfrm>
            <a:off x="9251564" y="4287460"/>
            <a:ext cx="2999827" cy="2587958"/>
            <a:chOff x="9251563" y="4270042"/>
            <a:chExt cx="2999827" cy="2587958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6BDFFDF-2B48-6D82-99EB-08E61AD74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51563" y="4270042"/>
              <a:ext cx="2931949" cy="2198962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33F8279-C9C1-AF83-0FF6-3553B90F8A41}"/>
                </a:ext>
              </a:extLst>
            </p:cNvPr>
            <p:cNvSpPr txBox="1"/>
            <p:nvPr/>
          </p:nvSpPr>
          <p:spPr>
            <a:xfrm>
              <a:off x="9530630" y="6334780"/>
              <a:ext cx="2720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Classifiers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 of </a:t>
              </a:r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xenobiotic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/</a:t>
              </a:r>
            </a:p>
            <a:p>
              <a:pPr algn="ctr" defTabSz="914446"/>
              <a:r>
                <a:rPr lang="fr-FR" sz="1400" b="1" dirty="0" err="1">
                  <a:solidFill>
                    <a:prstClr val="black"/>
                  </a:solidFill>
                  <a:latin typeface="Aptos" panose="02110004020202020204"/>
                </a:rPr>
                <a:t>protein</a:t>
              </a:r>
              <a:r>
                <a:rPr lang="fr-FR" sz="1400" b="1" dirty="0">
                  <a:solidFill>
                    <a:prstClr val="black"/>
                  </a:solidFill>
                  <a:latin typeface="Aptos" panose="02110004020202020204"/>
                </a:rPr>
                <a:t> interactions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D45FE2E-F2F6-0F86-73C3-E7FAFAB92300}"/>
              </a:ext>
            </a:extLst>
          </p:cNvPr>
          <p:cNvSpPr txBox="1"/>
          <p:nvPr/>
        </p:nvSpPr>
        <p:spPr>
          <a:xfrm>
            <a:off x="9608661" y="1028734"/>
            <a:ext cx="2343987" cy="13230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333" b="1" dirty="0"/>
              <a:t>Training </a:t>
            </a:r>
            <a:r>
              <a:rPr lang="fr-FR" sz="1333" b="1" dirty="0" err="1"/>
              <a:t>with</a:t>
            </a:r>
            <a:r>
              <a:rPr lang="fr-FR" sz="1333" b="1" dirty="0"/>
              <a:t>: </a:t>
            </a:r>
          </a:p>
          <a:p>
            <a:r>
              <a:rPr lang="fr-FR" sz="1333" dirty="0"/>
              <a:t>- </a:t>
            </a:r>
            <a:r>
              <a:rPr lang="fr-FR" sz="1333" dirty="0" err="1"/>
              <a:t>failed</a:t>
            </a:r>
            <a:r>
              <a:rPr lang="fr-FR" sz="1333" dirty="0"/>
              <a:t> &amp; </a:t>
            </a:r>
            <a:r>
              <a:rPr lang="fr-FR" sz="1333" dirty="0" err="1"/>
              <a:t>successful</a:t>
            </a:r>
            <a:r>
              <a:rPr lang="fr-FR" sz="1333" dirty="0"/>
              <a:t> </a:t>
            </a:r>
            <a:r>
              <a:rPr lang="fr-FR" sz="1333" dirty="0" err="1"/>
              <a:t>drugs</a:t>
            </a:r>
            <a:endParaRPr lang="fr-FR" sz="1333" dirty="0"/>
          </a:p>
          <a:p>
            <a:r>
              <a:rPr lang="fr-FR" sz="1333" b="1" dirty="0"/>
              <a:t>Application to:</a:t>
            </a:r>
          </a:p>
          <a:p>
            <a:pPr marL="190510" indent="-190510">
              <a:buFontTx/>
              <a:buChar char="-"/>
            </a:pPr>
            <a:r>
              <a:rPr lang="fr-FR" sz="1333" dirty="0"/>
              <a:t>Academic </a:t>
            </a:r>
            <a:r>
              <a:rPr lang="fr-FR" sz="1333" dirty="0" err="1"/>
              <a:t>drug</a:t>
            </a:r>
            <a:r>
              <a:rPr lang="fr-FR" sz="1333" dirty="0"/>
              <a:t> candidates</a:t>
            </a:r>
          </a:p>
          <a:p>
            <a:pPr marL="190510" indent="-190510">
              <a:buFontTx/>
              <a:buChar char="-"/>
            </a:pPr>
            <a:r>
              <a:rPr lang="fr-FR" sz="1333" dirty="0" err="1"/>
              <a:t>Environmental</a:t>
            </a:r>
            <a:r>
              <a:rPr lang="fr-FR" sz="1333" dirty="0"/>
              <a:t> </a:t>
            </a:r>
            <a:r>
              <a:rPr lang="fr-FR" sz="1333" dirty="0" err="1"/>
              <a:t>pollutants</a:t>
            </a:r>
            <a:r>
              <a:rPr lang="fr-FR" sz="1333" dirty="0"/>
              <a:t> (PFAS and </a:t>
            </a:r>
            <a:r>
              <a:rPr lang="fr-FR" sz="1333" dirty="0" err="1"/>
              <a:t>degrad</a:t>
            </a:r>
            <a:r>
              <a:rPr lang="fr-FR" sz="1333" dirty="0"/>
              <a:t>. prod.)</a:t>
            </a:r>
          </a:p>
        </p:txBody>
      </p:sp>
      <p:sp>
        <p:nvSpPr>
          <p:cNvPr id="41" name="Titre 5">
            <a:extLst>
              <a:ext uri="{FF2B5EF4-FFF2-40B4-BE49-F238E27FC236}">
                <a16:creationId xmlns:a16="http://schemas.microsoft.com/office/drawing/2014/main" id="{4264E00F-F027-4652-A26F-EBB42580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053"/>
            <a:ext cx="12192000" cy="604705"/>
          </a:xfrm>
        </p:spPr>
        <p:txBody>
          <a:bodyPr>
            <a:noAutofit/>
          </a:bodyPr>
          <a:lstStyle/>
          <a:p>
            <a:pPr algn="ctr" defTabSz="761970"/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Barlow Bold" pitchFamily="34" charset="-122"/>
                <a:cs typeface="Barlow Bold" pitchFamily="34" charset="-120"/>
              </a:rPr>
              <a:t>CINAPT: Combining NAMs to Advance Regulatory Pharmacology and Toxicology</a:t>
            </a:r>
            <a:endParaRPr lang="en-US" sz="280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78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44190" y="455911"/>
            <a:ext cx="8061874" cy="728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The “Pharmacology” working group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56095" y="6154539"/>
            <a:ext cx="1440656" cy="584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569779251"/>
              </p:ext>
            </p:extLst>
          </p:nvPr>
        </p:nvGraphicFramePr>
        <p:xfrm>
          <a:off x="1175656" y="1208371"/>
          <a:ext cx="923040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111177" y="1738972"/>
            <a:ext cx="1687286" cy="953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4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Multi-</a:t>
            </a:r>
          </a:p>
          <a:p>
            <a:pPr algn="ctr">
              <a:lnSpc>
                <a:spcPts val="2333"/>
              </a:lnSpc>
            </a:pPr>
            <a:r>
              <a:rPr lang="en-US" sz="14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disciplinary expertise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08517" y="3736051"/>
            <a:ext cx="2271346" cy="36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400" b="1" dirty="0">
                <a:solidFill>
                  <a:schemeClr val="accent1"/>
                </a:solidFill>
                <a:ea typeface="Barlow Bold" pitchFamily="34" charset="-122"/>
                <a:cs typeface="Barlow Bold" pitchFamily="34" charset="-120"/>
              </a:rPr>
              <a:t>Representation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305929" y="5393222"/>
            <a:ext cx="129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/>
                </a:solidFill>
                <a:ea typeface="Barlow Bold"/>
              </a:rPr>
              <a:t>Key areas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3657246" y="428017"/>
            <a:ext cx="4877508" cy="769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Situation appraisal</a:t>
            </a:r>
          </a:p>
        </p:txBody>
      </p:sp>
      <p:sp>
        <p:nvSpPr>
          <p:cNvPr id="5" name="Shape 2"/>
          <p:cNvSpPr/>
          <p:nvPr/>
        </p:nvSpPr>
        <p:spPr>
          <a:xfrm>
            <a:off x="631924" y="1765186"/>
            <a:ext cx="5373787" cy="1934468"/>
          </a:xfrm>
          <a:prstGeom prst="roundRect">
            <a:avLst>
              <a:gd name="adj" fmla="val 14000"/>
            </a:avLst>
          </a:prstGeom>
          <a:solidFill>
            <a:srgbClr val="5C9CD5"/>
          </a:solidFill>
          <a:ln w="7620">
            <a:solidFill>
              <a:srgbClr val="BACFD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818754" y="1952015"/>
            <a:ext cx="2442766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400" b="1" dirty="0">
                <a:solidFill>
                  <a:schemeClr val="bg1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Academic innovation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18754" y="2357125"/>
            <a:ext cx="5000129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Academic research is the main source of innovation in medicine in France and worldwide.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6186190" y="1765186"/>
            <a:ext cx="5373886" cy="1934468"/>
          </a:xfrm>
          <a:prstGeom prst="roundRect">
            <a:avLst>
              <a:gd name="adj" fmla="val 14000"/>
            </a:avLst>
          </a:prstGeom>
          <a:solidFill>
            <a:srgbClr val="5C9CD5"/>
          </a:solidFill>
          <a:ln w="7620">
            <a:solidFill>
              <a:srgbClr val="5C9CD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373020" y="1952015"/>
            <a:ext cx="2375594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400" b="1" dirty="0">
                <a:solidFill>
                  <a:schemeClr val="bg1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Rapid evolution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373019" y="2357125"/>
            <a:ext cx="5000228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Medicines are evolving rapidly: nucleic acids, cell-based medicines, and tissue-based medicines require the rapid adoption of new technologies.</a:t>
            </a:r>
          </a:p>
        </p:txBody>
      </p:sp>
      <p:sp>
        <p:nvSpPr>
          <p:cNvPr id="11" name="Shape 8"/>
          <p:cNvSpPr/>
          <p:nvPr/>
        </p:nvSpPr>
        <p:spPr>
          <a:xfrm>
            <a:off x="631924" y="3880132"/>
            <a:ext cx="5373787" cy="1537097"/>
          </a:xfrm>
          <a:prstGeom prst="roundRect">
            <a:avLst>
              <a:gd name="adj" fmla="val 19963"/>
            </a:avLst>
          </a:prstGeom>
          <a:solidFill>
            <a:srgbClr val="5C9CD5"/>
          </a:solidFill>
          <a:ln w="7620">
            <a:solidFill>
              <a:srgbClr val="BACFD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818754" y="4066961"/>
            <a:ext cx="2375594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400" b="1" dirty="0">
                <a:solidFill>
                  <a:schemeClr val="bg1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Preclinical bottleneck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18754" y="4472072"/>
            <a:ext cx="5000129" cy="94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Preclinical evaluation in animals has low predictive value and does not comply with the 3Rs principle.</a:t>
            </a:r>
          </a:p>
        </p:txBody>
      </p:sp>
      <p:sp>
        <p:nvSpPr>
          <p:cNvPr id="14" name="Shape 11"/>
          <p:cNvSpPr/>
          <p:nvPr/>
        </p:nvSpPr>
        <p:spPr>
          <a:xfrm>
            <a:off x="6186190" y="3880133"/>
            <a:ext cx="5373886" cy="1537096"/>
          </a:xfrm>
          <a:prstGeom prst="roundRect">
            <a:avLst>
              <a:gd name="adj" fmla="val 19963"/>
            </a:avLst>
          </a:prstGeom>
          <a:solidFill>
            <a:srgbClr val="5C9CD5"/>
          </a:solidFill>
          <a:ln w="7620">
            <a:solidFill>
              <a:srgbClr val="BACFD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73020" y="4066961"/>
            <a:ext cx="2375594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400" b="1" dirty="0">
                <a:solidFill>
                  <a:schemeClr val="bg1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Valorization through </a:t>
            </a:r>
            <a:r>
              <a:rPr lang="en-US" sz="2400" b="1" dirty="0" err="1">
                <a:solidFill>
                  <a:schemeClr val="bg1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biotechs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73019" y="4472072"/>
            <a:ext cx="5000228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Biotech companies must quickly de-risk their drug candidates to attract investors.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632282" y="6250782"/>
            <a:ext cx="1452563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1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9182" y="299643"/>
            <a:ext cx="6661589" cy="81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Objectives of the working group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07" y="1290737"/>
            <a:ext cx="855960" cy="127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1"/>
          <p:cNvSpPr/>
          <p:nvPr/>
        </p:nvSpPr>
        <p:spPr>
          <a:xfrm>
            <a:off x="1626295" y="1461889"/>
            <a:ext cx="2362894" cy="281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Predictive performance</a:t>
            </a:r>
          </a:p>
        </p:txBody>
      </p:sp>
      <p:sp>
        <p:nvSpPr>
          <p:cNvPr id="6" name="Text 2"/>
          <p:cNvSpPr/>
          <p:nvPr/>
        </p:nvSpPr>
        <p:spPr>
          <a:xfrm>
            <a:off x="1626294" y="1846064"/>
            <a:ext cx="5394523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Improving the predictive performance of models in drug R&amp;D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07" y="2564904"/>
            <a:ext cx="855960" cy="127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3"/>
          <p:cNvSpPr/>
          <p:nvPr/>
        </p:nvSpPr>
        <p:spPr>
          <a:xfrm>
            <a:off x="1626294" y="2736057"/>
            <a:ext cx="2252563" cy="281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Easing restrictions</a:t>
            </a:r>
          </a:p>
        </p:txBody>
      </p:sp>
      <p:sp>
        <p:nvSpPr>
          <p:cNvPr id="9" name="Text 4"/>
          <p:cNvSpPr/>
          <p:nvPr/>
        </p:nvSpPr>
        <p:spPr>
          <a:xfrm>
            <a:off x="1626294" y="3120232"/>
            <a:ext cx="5394523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Identifying methodological and technological barriers and propose solutions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07" y="3839071"/>
            <a:ext cx="855960" cy="127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5"/>
          <p:cNvSpPr/>
          <p:nvPr/>
        </p:nvSpPr>
        <p:spPr>
          <a:xfrm>
            <a:off x="1626294" y="4010224"/>
            <a:ext cx="2252563" cy="281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Spreading innovation</a:t>
            </a:r>
          </a:p>
        </p:txBody>
      </p:sp>
      <p:sp>
        <p:nvSpPr>
          <p:cNvPr id="12" name="Text 6"/>
          <p:cNvSpPr/>
          <p:nvPr/>
        </p:nvSpPr>
        <p:spPr>
          <a:xfrm>
            <a:off x="1626294" y="4394399"/>
            <a:ext cx="5634477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Exploring, encouraging, and positioning pharmacological innovation in priority programs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07" y="5113239"/>
            <a:ext cx="855960" cy="127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7"/>
          <p:cNvSpPr/>
          <p:nvPr/>
        </p:nvSpPr>
        <p:spPr>
          <a:xfrm>
            <a:off x="1626294" y="5284391"/>
            <a:ext cx="2734072" cy="281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8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Industrial collaborations</a:t>
            </a:r>
          </a:p>
        </p:txBody>
      </p:sp>
      <p:sp>
        <p:nvSpPr>
          <p:cNvPr id="15" name="Text 8"/>
          <p:cNvSpPr/>
          <p:nvPr/>
        </p:nvSpPr>
        <p:spPr>
          <a:xfrm>
            <a:off x="1626294" y="5668566"/>
            <a:ext cx="5394523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solidFill>
                  <a:srgbClr val="384653"/>
                </a:solidFill>
                <a:ea typeface="Montserrat" pitchFamily="34" charset="-122"/>
                <a:cs typeface="Montserrat" pitchFamily="34" charset="-120"/>
              </a:rPr>
              <a:t>Boosting the French industry and promoting collaborations with France Biotech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378426" y="59850"/>
            <a:ext cx="7239000" cy="1025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Work done by the WG</a:t>
            </a:r>
          </a:p>
        </p:txBody>
      </p:sp>
      <p:sp>
        <p:nvSpPr>
          <p:cNvPr id="5" name="Text 2"/>
          <p:cNvSpPr/>
          <p:nvPr/>
        </p:nvSpPr>
        <p:spPr>
          <a:xfrm>
            <a:off x="967339" y="1363663"/>
            <a:ext cx="123627" cy="15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0" y="1561008"/>
            <a:ext cx="3965377" cy="12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7340" y="1648222"/>
            <a:ext cx="1626890" cy="20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2800" b="1" dirty="0">
                <a:solidFill>
                  <a:srgbClr val="384653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Mapping</a:t>
            </a:r>
            <a:endParaRPr lang="en-US" sz="28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67340" y="1975247"/>
            <a:ext cx="396537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Academic teams and technology platforms</a:t>
            </a:r>
          </a:p>
        </p:txBody>
      </p:sp>
      <p:sp>
        <p:nvSpPr>
          <p:cNvPr id="9" name="Text 5"/>
          <p:cNvSpPr/>
          <p:nvPr/>
        </p:nvSpPr>
        <p:spPr>
          <a:xfrm>
            <a:off x="967339" y="2389287"/>
            <a:ext cx="123627" cy="15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0" y="2574330"/>
            <a:ext cx="3965377" cy="127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340" y="2673846"/>
            <a:ext cx="1626890" cy="20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2800" b="1" dirty="0">
                <a:solidFill>
                  <a:srgbClr val="384653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Survey</a:t>
            </a:r>
          </a:p>
        </p:txBody>
      </p:sp>
      <p:sp>
        <p:nvSpPr>
          <p:cNvPr id="12" name="Text 7"/>
          <p:cNvSpPr/>
          <p:nvPr/>
        </p:nvSpPr>
        <p:spPr>
          <a:xfrm>
            <a:off x="967340" y="3000871"/>
            <a:ext cx="396537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Online questionnaire for academic teams</a:t>
            </a:r>
          </a:p>
        </p:txBody>
      </p:sp>
      <p:sp>
        <p:nvSpPr>
          <p:cNvPr id="13" name="Text 8"/>
          <p:cNvSpPr/>
          <p:nvPr/>
        </p:nvSpPr>
        <p:spPr>
          <a:xfrm>
            <a:off x="967339" y="3414911"/>
            <a:ext cx="123627" cy="15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0" y="3587552"/>
            <a:ext cx="3965377" cy="127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7340" y="3699470"/>
            <a:ext cx="1626890" cy="20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2800" b="1" dirty="0">
                <a:solidFill>
                  <a:srgbClr val="384653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Analysis</a:t>
            </a:r>
          </a:p>
        </p:txBody>
      </p:sp>
      <p:sp>
        <p:nvSpPr>
          <p:cNvPr id="16" name="Text 10"/>
          <p:cNvSpPr/>
          <p:nvPr/>
        </p:nvSpPr>
        <p:spPr>
          <a:xfrm>
            <a:off x="967340" y="4026495"/>
            <a:ext cx="396537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Bibliometrics analysis of the discipline</a:t>
            </a:r>
          </a:p>
        </p:txBody>
      </p:sp>
      <p:sp>
        <p:nvSpPr>
          <p:cNvPr id="17" name="Text 11"/>
          <p:cNvSpPr/>
          <p:nvPr/>
        </p:nvSpPr>
        <p:spPr>
          <a:xfrm>
            <a:off x="967339" y="4440535"/>
            <a:ext cx="123627" cy="15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0" y="4600873"/>
            <a:ext cx="3965377" cy="127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967340" y="4725094"/>
            <a:ext cx="1626890" cy="20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2800" b="1" dirty="0">
                <a:solidFill>
                  <a:srgbClr val="384653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Workshops</a:t>
            </a:r>
            <a:endParaRPr lang="en-US" sz="28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 13"/>
          <p:cNvSpPr/>
          <p:nvPr/>
        </p:nvSpPr>
        <p:spPr>
          <a:xfrm>
            <a:off x="967340" y="5052119"/>
            <a:ext cx="396537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Themed workshops with experts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967339" y="5466159"/>
            <a:ext cx="123627" cy="15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Barlow Light" pitchFamily="34" charset="-122"/>
                <a:cs typeface="Barlow Light" pitchFamily="34" charset="-120"/>
              </a:rPr>
              <a:t>05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0" y="5614094"/>
            <a:ext cx="3965377" cy="12700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967340" y="5750719"/>
            <a:ext cx="1626890" cy="20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83"/>
              </a:lnSpc>
            </a:pPr>
            <a:r>
              <a:rPr lang="en-US" sz="2800" b="1" dirty="0">
                <a:solidFill>
                  <a:srgbClr val="384653"/>
                </a:solidFill>
                <a:latin typeface="Aptos" panose="020B0004020202020204" pitchFamily="34" charset="0"/>
                <a:ea typeface="Barlow Bold" pitchFamily="34" charset="-122"/>
                <a:cs typeface="Barlow Bold" pitchFamily="34" charset="-120"/>
              </a:rPr>
              <a:t>Restitution meeting</a:t>
            </a:r>
            <a:endParaRPr lang="en-US" sz="28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 16"/>
          <p:cNvSpPr/>
          <p:nvPr/>
        </p:nvSpPr>
        <p:spPr>
          <a:xfrm>
            <a:off x="967340" y="6077744"/>
            <a:ext cx="396537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384653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On 23/09/2021</a:t>
            </a: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63" y="1173617"/>
            <a:ext cx="3965377" cy="3965377"/>
          </a:xfrm>
          <a:prstGeom prst="rect">
            <a:avLst/>
          </a:prstGeom>
        </p:spPr>
      </p:pic>
      <p:sp>
        <p:nvSpPr>
          <p:cNvPr id="26" name="Shape 17"/>
          <p:cNvSpPr/>
          <p:nvPr/>
        </p:nvSpPr>
        <p:spPr>
          <a:xfrm>
            <a:off x="7700863" y="5278098"/>
            <a:ext cx="3965377" cy="525264"/>
          </a:xfrm>
          <a:prstGeom prst="roundRect">
            <a:avLst>
              <a:gd name="adj" fmla="val 35311"/>
            </a:avLst>
          </a:prstGeom>
          <a:solidFill>
            <a:srgbClr val="BEDFF3"/>
          </a:solidFill>
          <a:ln/>
        </p:spPr>
        <p:txBody>
          <a:bodyPr/>
          <a:lstStyle/>
          <a:p>
            <a:pPr defTabSz="761970"/>
            <a:endParaRPr lang="fr-FR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118" y="5464034"/>
            <a:ext cx="154483" cy="123627"/>
          </a:xfrm>
          <a:prstGeom prst="rect">
            <a:avLst/>
          </a:prstGeom>
        </p:spPr>
      </p:pic>
      <p:sp>
        <p:nvSpPr>
          <p:cNvPr id="28" name="Text 18"/>
          <p:cNvSpPr/>
          <p:nvPr/>
        </p:nvSpPr>
        <p:spPr>
          <a:xfrm>
            <a:off x="7743368" y="5436085"/>
            <a:ext cx="3440013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White book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Montserrat" pitchFamily="34" charset="-122"/>
                <a:cs typeface="Montserrat" pitchFamily="34" charset="-120"/>
              </a:rPr>
              <a:t>published on 21 Nov 2022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06062" y="6176616"/>
            <a:ext cx="1678783" cy="58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fr-FR" sz="15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924" y="126880"/>
            <a:ext cx="10928152" cy="1187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70C0"/>
                </a:solidFill>
                <a:latin typeface="Aptos Display" panose="020B0004020202020204" pitchFamily="34" charset="0"/>
                <a:ea typeface="+mj-ea"/>
                <a:cs typeface="+mj-cs"/>
              </a:rPr>
              <a:t>Research Team Survey Results</a:t>
            </a:r>
          </a:p>
        </p:txBody>
      </p:sp>
      <p:sp>
        <p:nvSpPr>
          <p:cNvPr id="5" name="Text 2"/>
          <p:cNvSpPr/>
          <p:nvPr/>
        </p:nvSpPr>
        <p:spPr>
          <a:xfrm>
            <a:off x="638374" y="2701320"/>
            <a:ext cx="1968302" cy="595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66"/>
              </a:lnSpc>
            </a:pPr>
            <a:r>
              <a:rPr lang="en-US" sz="3667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161</a:t>
            </a:r>
            <a:endParaRPr lang="en-US" sz="3667" dirty="0">
              <a:solidFill>
                <a:srgbClr val="00206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38374" y="3522652"/>
            <a:ext cx="1968302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833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Teams Surveyed</a:t>
            </a:r>
            <a:endParaRPr lang="en-US" sz="1833" dirty="0">
              <a:solidFill>
                <a:srgbClr val="00206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638374" y="3927763"/>
            <a:ext cx="1968302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17" dirty="0">
                <a:solidFill>
                  <a:srgbClr val="002060"/>
                </a:solidFill>
                <a:ea typeface="Montserrat" pitchFamily="34" charset="-122"/>
                <a:cs typeface="Montserrat" pitchFamily="34" charset="-120"/>
              </a:rPr>
              <a:t>Research teams identified by ITMO</a:t>
            </a:r>
            <a:endParaRPr lang="en-US" sz="1417" dirty="0">
              <a:solidFill>
                <a:srgbClr val="00206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2832299" y="2701320"/>
            <a:ext cx="1968302" cy="595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66"/>
              </a:lnSpc>
            </a:pPr>
            <a:r>
              <a:rPr lang="en-US" sz="3667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100+</a:t>
            </a:r>
            <a:endParaRPr lang="en-US" sz="3667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832299" y="3522652"/>
            <a:ext cx="1968302" cy="593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833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Responses Received</a:t>
            </a:r>
            <a:endParaRPr lang="en-US" sz="1833" dirty="0">
              <a:solidFill>
                <a:srgbClr val="002060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2832299" y="4012545"/>
            <a:ext cx="1968302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17" dirty="0">
                <a:solidFill>
                  <a:srgbClr val="002060"/>
                </a:solidFill>
                <a:ea typeface="Montserrat" pitchFamily="34" charset="-122"/>
                <a:cs typeface="Montserrat" pitchFamily="34" charset="-120"/>
              </a:rPr>
              <a:t>Including platform submissions</a:t>
            </a:r>
            <a:endParaRPr lang="en-US" sz="1417" dirty="0">
              <a:solidFill>
                <a:srgbClr val="00206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5026224" y="2701320"/>
            <a:ext cx="1968302" cy="595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66"/>
              </a:lnSpc>
            </a:pPr>
            <a:r>
              <a:rPr lang="en-US" sz="3667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95</a:t>
            </a:r>
            <a:endParaRPr lang="en-US" sz="3667" dirty="0">
              <a:solidFill>
                <a:srgbClr val="00206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5026224" y="3522652"/>
            <a:ext cx="1968302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833" b="1" dirty="0">
                <a:solidFill>
                  <a:srgbClr val="002060"/>
                </a:solidFill>
                <a:ea typeface="Barlow Bold" pitchFamily="34" charset="-122"/>
                <a:cs typeface="Barlow Bold" pitchFamily="34" charset="-120"/>
              </a:rPr>
              <a:t>Teams Analysed</a:t>
            </a:r>
            <a:endParaRPr lang="en-US" sz="1833" dirty="0">
              <a:solidFill>
                <a:srgbClr val="002060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5026224" y="3927763"/>
            <a:ext cx="1968302" cy="57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17" dirty="0">
                <a:solidFill>
                  <a:srgbClr val="002060"/>
                </a:solidFill>
                <a:ea typeface="Montserrat" pitchFamily="34" charset="-122"/>
                <a:cs typeface="Montserrat" pitchFamily="34" charset="-120"/>
              </a:rPr>
              <a:t>59% response rate achieved</a:t>
            </a:r>
            <a:endParaRPr lang="en-US" sz="1417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25125" y="6298406"/>
            <a:ext cx="1571625" cy="5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15" name="Rectangle 14"/>
          <p:cNvSpPr/>
          <p:nvPr/>
        </p:nvSpPr>
        <p:spPr>
          <a:xfrm>
            <a:off x="10144125" y="5774532"/>
            <a:ext cx="381000" cy="523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837" y="77585"/>
            <a:ext cx="12003578" cy="105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atin typeface="Aptos Display" panose="020B0004020202020204" pitchFamily="34" charset="0"/>
                <a:ea typeface="+mj-ea"/>
                <a:cs typeface="+mj-cs"/>
              </a:rPr>
              <a:t>Institutional Distribution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304" y="1046673"/>
            <a:ext cx="8714681" cy="48801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38610" y="6079629"/>
            <a:ext cx="8714681" cy="531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67" dirty="0">
                <a:solidFill>
                  <a:schemeClr val="accent1"/>
                </a:solidFill>
                <a:ea typeface="Montserrat" pitchFamily="34" charset="-122"/>
                <a:cs typeface="Montserrat" pitchFamily="34" charset="-120"/>
              </a:rPr>
              <a:t>Inserm and CNRS represent the largest institutional contributors, with 67 and 48 teams respectively. Additional participation from CHU, CEA, Institut Paoli Calmette, and other research centres.</a:t>
            </a:r>
            <a:endParaRPr lang="en-US" sz="1667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60844" y="6212583"/>
            <a:ext cx="1512093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B5FAF-B96E-EB45-8D34-55943434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07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“Indicate your pharmacological research topic by selecting 3 main keywords from the list below” </a:t>
            </a:r>
            <a:r>
              <a:rPr lang="fr-FR" sz="3200" dirty="0"/>
              <a:t>: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2C29EEF-5555-194A-8754-651BC48FB7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7638"/>
            <a:ext cx="10382944" cy="53957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8B9771-5D67-183E-E98C-225857D1C865}"/>
              </a:ext>
            </a:extLst>
          </p:cNvPr>
          <p:cNvSpPr/>
          <p:nvPr/>
        </p:nvSpPr>
        <p:spPr>
          <a:xfrm>
            <a:off x="3446585" y="2076478"/>
            <a:ext cx="1333163" cy="2759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4A0E7-B870-6646-FCAF-5ADC1521451A}"/>
              </a:ext>
            </a:extLst>
          </p:cNvPr>
          <p:cNvSpPr/>
          <p:nvPr/>
        </p:nvSpPr>
        <p:spPr>
          <a:xfrm>
            <a:off x="2618155" y="4168974"/>
            <a:ext cx="2161594" cy="2759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E4AD7-E677-919B-CFAD-001FA2DE3A18}"/>
              </a:ext>
            </a:extLst>
          </p:cNvPr>
          <p:cNvSpPr/>
          <p:nvPr/>
        </p:nvSpPr>
        <p:spPr>
          <a:xfrm>
            <a:off x="3696677" y="5835678"/>
            <a:ext cx="1083071" cy="2759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7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1799</Words>
  <Application>Microsoft Macintosh PowerPoint</Application>
  <PresentationFormat>Grand écran</PresentationFormat>
  <Paragraphs>280</Paragraphs>
  <Slides>29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Aptos</vt:lpstr>
      <vt:lpstr>Aptos Display</vt:lpstr>
      <vt:lpstr>Arial</vt:lpstr>
      <vt:lpstr>Barlow Bold</vt:lpstr>
      <vt:lpstr>Calibri</vt:lpstr>
      <vt:lpstr>Montserrat</vt:lpstr>
      <vt:lpstr>Police système Courant</vt:lpstr>
      <vt:lpstr>Roboto</vt:lpstr>
      <vt:lpstr>Wingdings</vt:lpstr>
      <vt:lpstr>Thème Office</vt:lpstr>
      <vt:lpstr>1_Thème Office</vt:lpstr>
      <vt:lpstr>Office Theme</vt:lpstr>
      <vt:lpstr>1_Office Theme</vt:lpstr>
      <vt:lpstr>Scaling up drug discovery and development using AI &amp; ML</vt:lpstr>
      <vt:lpstr>1- The white book on pharmacological research in France  (21 Novembre 2022)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“Indicate your pharmacological research topic by selecting 3 main keywords from the list below” :</vt:lpstr>
      <vt:lpstr>“Specify your pharmacological research topic by selecting 3 secondary keywords”.</vt:lpstr>
      <vt:lpstr>Do you use any of the models in the list below?</vt:lpstr>
      <vt:lpstr>Do you host and maintain at least one research database? </vt:lpstr>
      <vt:lpstr>What new technological approaches do you think could change your research in the next five years? </vt:lpstr>
      <vt:lpstr>AI in pharmacology  at UMR1248  “Pharmacology &amp; Transplantation”</vt:lpstr>
      <vt:lpstr>Machine Learning vs. popPK+BE for individual dose adjustment</vt:lpstr>
      <vt:lpstr>Présentation PowerPoint</vt:lpstr>
      <vt:lpstr>Présentation PowerPoint</vt:lpstr>
      <vt:lpstr>Présentation PowerPoint</vt:lpstr>
      <vt:lpstr>Can synthetic data retain clinical pertinence?</vt:lpstr>
      <vt:lpstr>Propositions of the ‘white book’  to structure and foster research in  pharmacology and drug sciences</vt:lpstr>
      <vt:lpstr>Présentation PowerPoint</vt:lpstr>
      <vt:lpstr>Présentation PowerPoint</vt:lpstr>
      <vt:lpstr>Présentation PowerPoint</vt:lpstr>
      <vt:lpstr>AI in pharmacology  at UMR1248  “Pharmacology &amp; Transplantation”</vt:lpstr>
      <vt:lpstr> 1- Multi-scale and longitudinal data modelling in pharmacology: toward digital pharmacological twins</vt:lpstr>
      <vt:lpstr>Présentation PowerPoint</vt:lpstr>
      <vt:lpstr>Présentation PowerPoint</vt:lpstr>
      <vt:lpstr>Présentation PowerPoint</vt:lpstr>
      <vt:lpstr>CINAPT: Combining NAMs to Advance Regulatory Pharmacology and Toxicology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 Marquet</dc:creator>
  <cp:lastModifiedBy>P Marquet</cp:lastModifiedBy>
  <cp:revision>68</cp:revision>
  <dcterms:created xsi:type="dcterms:W3CDTF">2025-12-08T15:07:29Z</dcterms:created>
  <dcterms:modified xsi:type="dcterms:W3CDTF">2026-01-21T17:41:07Z</dcterms:modified>
</cp:coreProperties>
</file>